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charts/chart1.xml" ContentType="application/vnd.openxmlformats-officedocument.drawingml.chart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8288000" cy="1143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def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def" i="de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def" i="de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06996"/>
          <c:y val="0.0707635"/>
          <c:w val="0.888004"/>
          <c:h val="0.807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D4FDD5"/>
            </a:solidFill>
            <a:ln w="9525" cap="flat">
              <a:solidFill>
                <a:srgbClr val="4B6472"/>
              </a:solidFill>
              <a:prstDash val="solid"/>
              <a:round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406" u="none">
                    <a:solidFill>
                      <a:srgbClr val="298FAC"/>
                    </a:solidFill>
                    <a:latin typeface="Tahoma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Sheet1!$A$2:$A$20</c:f>
              <c:strCache>
                <c:ptCount val="19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</c:strCache>
            </c:strRef>
          </c:cat>
          <c:val>
            <c:numRef>
              <c:f>Sheet1!$B$2:$B$20</c:f>
              <c:numCache>
                <c:ptCount val="16"/>
                <c:pt idx="0">
                  <c:v>6.000000</c:v>
                </c:pt>
                <c:pt idx="1">
                  <c:v>5.000000</c:v>
                </c:pt>
                <c:pt idx="2">
                  <c:v>3.000000</c:v>
                </c:pt>
                <c:pt idx="3">
                  <c:v>7.000000</c:v>
                </c:pt>
                <c:pt idx="4">
                  <c:v>4.000000</c:v>
                </c:pt>
                <c:pt idx="5">
                  <c:v>6.000000</c:v>
                </c:pt>
                <c:pt idx="6">
                  <c:v>5.000000</c:v>
                </c:pt>
                <c:pt idx="7">
                  <c:v>5.000000</c:v>
                </c:pt>
                <c:pt idx="8">
                  <c:v>7.000000</c:v>
                </c:pt>
                <c:pt idx="9">
                  <c:v>5.000000</c:v>
                </c:pt>
                <c:pt idx="10">
                  <c:v>4.000000</c:v>
                </c:pt>
                <c:pt idx="11">
                  <c:v>12.000000</c:v>
                </c:pt>
                <c:pt idx="12">
                  <c:v>4.000000</c:v>
                </c:pt>
                <c:pt idx="13">
                  <c:v>3.000000</c:v>
                </c:pt>
                <c:pt idx="14">
                  <c:v>5.000000</c:v>
                </c:pt>
                <c:pt idx="15">
                  <c:v>6.000000</c:v>
                </c:pt>
              </c:numCache>
            </c:numRef>
          </c:val>
        </c:ser>
        <c:gapWidth val="15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9525" cap="flat">
            <a:solidFill>
              <a:srgbClr val="C0DBE4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406" u="none">
                <a:solidFill>
                  <a:srgbClr val="000000"/>
                </a:solidFill>
                <a:latin typeface="Tahom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C0DBE4"/>
              </a:solidFill>
              <a:prstDash val="solid"/>
              <a:round/>
            </a:ln>
          </c:spPr>
        </c:majorGridlines>
        <c:numFmt formatCode="0" sourceLinked="0"/>
        <c:majorTickMark val="out"/>
        <c:minorTickMark val="none"/>
        <c:tickLblPos val="nextTo"/>
        <c:spPr>
          <a:ln w="9525" cap="flat">
            <a:solidFill>
              <a:srgbClr val="C0DBE4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1406" u="none">
                <a:solidFill>
                  <a:srgbClr val="000000"/>
                </a:solidFill>
                <a:latin typeface="Tahoma"/>
              </a:defRPr>
            </a:pPr>
          </a:p>
        </c:txPr>
        <c:crossAx val="2094734552"/>
        <c:crosses val="autoZero"/>
        <c:crossBetween val="between"/>
        <c:majorUnit val="3"/>
        <c:minorUnit val="1.5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020774" y="4159485"/>
            <a:ext cx="16101032" cy="1591339"/>
          </a:xfrm>
          <a:prstGeom prst="rect">
            <a:avLst/>
          </a:prstGeom>
        </p:spPr>
        <p:txBody>
          <a:bodyPr anchor="b"/>
          <a:lstStyle>
            <a:lvl1pPr>
              <a:defRPr b="1" sz="5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" name="Número de diapositiva"/>
          <p:cNvSpPr txBox="1"/>
          <p:nvPr>
            <p:ph type="sldNum" sz="quarter" idx="2"/>
          </p:nvPr>
        </p:nvSpPr>
        <p:spPr>
          <a:xfrm>
            <a:off x="15519302" y="10389691"/>
            <a:ext cx="317571" cy="317900"/>
          </a:xfrm>
          <a:prstGeom prst="rect">
            <a:avLst/>
          </a:prstGeom>
        </p:spPr>
        <p:txBody>
          <a:bodyPr/>
          <a:lstStyle>
            <a:lvl1pPr algn="r">
              <a:defRPr b="1" i="0" sz="1400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0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Número de diapositiva"/>
          <p:cNvSpPr txBox="1"/>
          <p:nvPr>
            <p:ph type="sldNum" sz="quarter" idx="2"/>
          </p:nvPr>
        </p:nvSpPr>
        <p:spPr>
          <a:xfrm>
            <a:off x="17558177" y="10723459"/>
            <a:ext cx="289326" cy="28069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015562" y="690718"/>
            <a:ext cx="16515830" cy="135373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015562" y="2172874"/>
            <a:ext cx="16515830" cy="7783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>
            <a:normAutofit fontScale="100000" lnSpcReduction="0"/>
          </a:bodyPr>
          <a:lstStyle>
            <a:lvl2pPr>
              <a:spcBef>
                <a:spcPts val="800"/>
              </a:spcBef>
            </a:lvl2pPr>
            <a:lvl3pPr>
              <a:spcBef>
                <a:spcPts val="800"/>
              </a:spcBef>
            </a:lvl3pPr>
            <a:lvl4pPr>
              <a:spcBef>
                <a:spcPts val="800"/>
              </a:spcBef>
            </a:lvl4pPr>
            <a:lvl5pPr>
              <a:spcBef>
                <a:spcPts val="800"/>
              </a:spcBef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89326" cy="280690"/>
          </a:xfrm>
          <a:prstGeom prst="rect">
            <a:avLst/>
          </a:prstGeom>
          <a:ln w="3175">
            <a:miter lim="400000"/>
          </a:ln>
        </p:spPr>
        <p:txBody>
          <a:bodyPr wrap="none" lIns="53578" tIns="53578" rIns="53578" bIns="53578">
            <a:spAutoFit/>
          </a:bodyPr>
          <a:lstStyle>
            <a:lvl1pPr>
              <a:defRPr i="1"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 Medium"/>
        </a:defRPr>
      </a:lvl9pPr>
    </p:titleStyle>
    <p:bodyStyle>
      <a:lvl1pPr marL="468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3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57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2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46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4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5923" marR="0" indent="-468923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4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4922" marR="0" indent="-468922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blog.crisp.se/2009/06/26/henrikkniberg/1246053060000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Relationship Id="rId9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12.png"/><Relationship Id="rId10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12.png"/><Relationship Id="rId11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12.png"/><Relationship Id="rId12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12.png"/><Relationship Id="rId13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xp123.com" TargetMode="External"/><Relationship Id="rId3" Type="http://schemas.openxmlformats.org/officeDocument/2006/relationships/image" Target="../media/image2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hyperlink" Target="http://www.nitsnets.com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3.gif"/><Relationship Id="rId4" Type="http://schemas.openxmlformats.org/officeDocument/2006/relationships/image" Target="../media/image2.gif"/><Relationship Id="rId5" Type="http://schemas.openxmlformats.org/officeDocument/2006/relationships/image" Target="../media/image1.gif"/><Relationship Id="rId6" Type="http://schemas.openxmlformats.org/officeDocument/2006/relationships/image" Target="../media/image4.g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hyperlink" Target="http://blog.crisp.se/2011/12/05/mattiasskarin/10-kanban-boards-and-their-context-version-1-2?xt-version-1-2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hyperlink" Target="http://ketiljensen.wordpress.com/2009/10/31/kanban-the-next-step-in-the-agile-evolution/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32.png"/><Relationship Id="rId7" Type="http://schemas.openxmlformats.org/officeDocument/2006/relationships/image" Target="../media/image10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://pragprog.com/book/hklean/lean-from-the-trenches" TargetMode="External"/><Relationship Id="rId4" Type="http://schemas.openxmlformats.org/officeDocument/2006/relationships/image" Target="../media/image3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agprog.com/book/hklean/lean-from-the-trenches" TargetMode="External"/><Relationship Id="rId3" Type="http://schemas.openxmlformats.org/officeDocument/2006/relationships/image" Target="../media/image3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agprog.com/book/hklean/lean-from-the-trenches" TargetMode="External"/><Relationship Id="rId3" Type="http://schemas.openxmlformats.org/officeDocument/2006/relationships/image" Target="../media/image3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hyperlink" Target="http://pragprog.com/book/hklean/lean-from-the-trenches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hyperlink" Target="http://pragprog.com/book/hklean/lean-from-the-trenches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agprog.com/book/hklean/lean-from-the-trenches" TargetMode="External"/><Relationship Id="rId3" Type="http://schemas.openxmlformats.org/officeDocument/2006/relationships/image" Target="../media/image4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hyperlink" Target="http://pragprog.com/book/hklean/lean-from-the-trenches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gif"/><Relationship Id="rId5" Type="http://schemas.openxmlformats.org/officeDocument/2006/relationships/image" Target="../media/image2.gif"/><Relationship Id="rId6" Type="http://schemas.openxmlformats.org/officeDocument/2006/relationships/image" Target="../media/image3.gif"/><Relationship Id="rId7" Type="http://schemas.openxmlformats.org/officeDocument/2006/relationships/image" Target="../media/image4.g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hyperlink" Target="http://www.crisp.se/konsulter/henrik-kniberg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risp.se/konsulter/henrik-kniberg" TargetMode="External"/><Relationship Id="rId3" Type="http://schemas.openxmlformats.org/officeDocument/2006/relationships/image" Target="../media/image4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4.png"/><Relationship Id="rId4" Type="http://schemas.openxmlformats.org/officeDocument/2006/relationships/image" Target="../media/image1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MADS S12: Kanban…"/>
          <p:cNvSpPr txBox="1"/>
          <p:nvPr>
            <p:ph type="ctrTitle"/>
          </p:nvPr>
        </p:nvSpPr>
        <p:spPr>
          <a:xfrm>
            <a:off x="3213846" y="4271236"/>
            <a:ext cx="11860308" cy="2887528"/>
          </a:xfrm>
          <a:prstGeom prst="rect">
            <a:avLst/>
          </a:prstGeom>
        </p:spPr>
        <p:txBody>
          <a:bodyPr/>
          <a:lstStyle/>
          <a:p>
            <a:pPr/>
            <a:r>
              <a:t>MADS</a:t>
            </a:r>
            <a:br/>
            <a:r>
              <a:t>S12: Kanban</a:t>
            </a:r>
          </a:p>
          <a:p>
            <a:pPr/>
            <a:r>
              <a:t>(Bloque 4 - Lean y Kanban)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374" y="1116210"/>
            <a:ext cx="14319251" cy="1220392"/>
          </a:xfrm>
          <a:prstGeom prst="rect">
            <a:avLst/>
          </a:prstGeom>
          <a:ln w="3175">
            <a:miter lim="400000"/>
          </a:ln>
        </p:spPr>
      </p:pic>
      <p:pic>
        <p:nvPicPr>
          <p:cNvPr id="23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1148" y="2195214"/>
            <a:ext cx="3452814" cy="7024689"/>
          </a:xfrm>
          <a:prstGeom prst="rect">
            <a:avLst/>
          </a:prstGeom>
          <a:ln w="3175">
            <a:miter lim="400000"/>
          </a:ln>
        </p:spPr>
      </p:pic>
      <p:pic>
        <p:nvPicPr>
          <p:cNvPr id="23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57867" y="3199804"/>
            <a:ext cx="5179219" cy="3513817"/>
          </a:xfrm>
          <a:prstGeom prst="rect">
            <a:avLst/>
          </a:prstGeom>
          <a:ln w="3175">
            <a:miter lim="400000"/>
          </a:ln>
        </p:spPr>
      </p:pic>
      <p:pic>
        <p:nvPicPr>
          <p:cNvPr id="232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13921" y="2291953"/>
            <a:ext cx="1905001" cy="2679648"/>
          </a:xfrm>
          <a:prstGeom prst="rect">
            <a:avLst/>
          </a:prstGeom>
          <a:ln w="3175">
            <a:miter lim="400000"/>
          </a:ln>
        </p:spPr>
      </p:pic>
      <p:sp>
        <p:nvSpPr>
          <p:cNvPr id="23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4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82632" y="2291953"/>
            <a:ext cx="1741291" cy="228141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374" y="1116210"/>
            <a:ext cx="14319251" cy="1220392"/>
          </a:xfrm>
          <a:prstGeom prst="rect">
            <a:avLst/>
          </a:prstGeom>
          <a:ln w="3175">
            <a:miter lim="400000"/>
          </a:ln>
        </p:spPr>
      </p:pic>
      <p:pic>
        <p:nvPicPr>
          <p:cNvPr id="23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1148" y="2195214"/>
            <a:ext cx="3452814" cy="7024689"/>
          </a:xfrm>
          <a:prstGeom prst="rect">
            <a:avLst/>
          </a:prstGeom>
          <a:ln w="3175">
            <a:miter lim="400000"/>
          </a:ln>
        </p:spPr>
      </p:pic>
      <p:pic>
        <p:nvPicPr>
          <p:cNvPr id="240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3921" y="2291953"/>
            <a:ext cx="1905001" cy="2679648"/>
          </a:xfrm>
          <a:prstGeom prst="rect">
            <a:avLst/>
          </a:prstGeom>
          <a:ln w="3175">
            <a:miter lim="400000"/>
          </a:ln>
        </p:spPr>
      </p:pic>
      <p:pic>
        <p:nvPicPr>
          <p:cNvPr id="241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2632" y="2291953"/>
            <a:ext cx="1741291" cy="2281412"/>
          </a:xfrm>
          <a:prstGeom prst="rect">
            <a:avLst/>
          </a:prstGeom>
          <a:ln w="3175">
            <a:miter lim="400000"/>
          </a:ln>
        </p:spPr>
      </p:pic>
      <p:pic>
        <p:nvPicPr>
          <p:cNvPr id="242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87632" y="2291953"/>
            <a:ext cx="2303349" cy="1562696"/>
          </a:xfrm>
          <a:prstGeom prst="rect">
            <a:avLst/>
          </a:prstGeom>
          <a:ln w="3175">
            <a:miter lim="400000"/>
          </a:ln>
        </p:spPr>
      </p:pic>
      <p:sp>
        <p:nvSpPr>
          <p:cNvPr id="24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49703" y="5223867"/>
            <a:ext cx="6102587" cy="434578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374" y="1116210"/>
            <a:ext cx="14319251" cy="1220392"/>
          </a:xfrm>
          <a:prstGeom prst="rect">
            <a:avLst/>
          </a:prstGeom>
          <a:ln w="3175">
            <a:miter lim="400000"/>
          </a:ln>
        </p:spPr>
      </p:pic>
      <p:pic>
        <p:nvPicPr>
          <p:cNvPr id="24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1148" y="2195214"/>
            <a:ext cx="3452814" cy="7024689"/>
          </a:xfrm>
          <a:prstGeom prst="rect">
            <a:avLst/>
          </a:prstGeom>
          <a:ln w="3175">
            <a:miter lim="400000"/>
          </a:ln>
        </p:spPr>
      </p:pic>
      <p:pic>
        <p:nvPicPr>
          <p:cNvPr id="250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3921" y="2291953"/>
            <a:ext cx="1905001" cy="2679648"/>
          </a:xfrm>
          <a:prstGeom prst="rect">
            <a:avLst/>
          </a:prstGeom>
          <a:ln w="3175">
            <a:miter lim="400000"/>
          </a:ln>
        </p:spPr>
      </p:pic>
      <p:pic>
        <p:nvPicPr>
          <p:cNvPr id="251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2632" y="2291953"/>
            <a:ext cx="1741291" cy="2281412"/>
          </a:xfrm>
          <a:prstGeom prst="rect">
            <a:avLst/>
          </a:prstGeom>
          <a:ln w="3175">
            <a:miter lim="400000"/>
          </a:ln>
        </p:spPr>
      </p:pic>
      <p:pic>
        <p:nvPicPr>
          <p:cNvPr id="252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87632" y="2291953"/>
            <a:ext cx="2303349" cy="1562696"/>
          </a:xfrm>
          <a:prstGeom prst="rect">
            <a:avLst/>
          </a:prstGeom>
          <a:ln w="3175">
            <a:miter lim="400000"/>
          </a:ln>
        </p:spPr>
      </p:pic>
      <p:sp>
        <p:nvSpPr>
          <p:cNvPr id="2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4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58179" y="2336601"/>
            <a:ext cx="2089928" cy="148828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374" y="1116210"/>
            <a:ext cx="14319251" cy="1220392"/>
          </a:xfrm>
          <a:prstGeom prst="rect">
            <a:avLst/>
          </a:prstGeom>
          <a:ln w="3175">
            <a:miter lim="400000"/>
          </a:ln>
        </p:spPr>
      </p:pic>
      <p:pic>
        <p:nvPicPr>
          <p:cNvPr id="25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1148" y="2195214"/>
            <a:ext cx="3452814" cy="7024689"/>
          </a:xfrm>
          <a:prstGeom prst="rect">
            <a:avLst/>
          </a:prstGeom>
          <a:ln w="3175">
            <a:miter lim="400000"/>
          </a:ln>
        </p:spPr>
      </p:pic>
      <p:pic>
        <p:nvPicPr>
          <p:cNvPr id="260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3921" y="2291953"/>
            <a:ext cx="1905001" cy="2679648"/>
          </a:xfrm>
          <a:prstGeom prst="rect">
            <a:avLst/>
          </a:prstGeom>
          <a:ln w="3175">
            <a:miter lim="400000"/>
          </a:ln>
        </p:spPr>
      </p:pic>
      <p:pic>
        <p:nvPicPr>
          <p:cNvPr id="261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2632" y="2291953"/>
            <a:ext cx="1741291" cy="2281412"/>
          </a:xfrm>
          <a:prstGeom prst="rect">
            <a:avLst/>
          </a:prstGeom>
          <a:ln w="3175">
            <a:miter lim="400000"/>
          </a:ln>
        </p:spPr>
      </p:pic>
      <p:pic>
        <p:nvPicPr>
          <p:cNvPr id="262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58179" y="2336601"/>
            <a:ext cx="2089928" cy="1488282"/>
          </a:xfrm>
          <a:prstGeom prst="rect">
            <a:avLst/>
          </a:prstGeom>
          <a:ln w="3175">
            <a:miter lim="400000"/>
          </a:ln>
        </p:spPr>
      </p:pic>
      <p:sp>
        <p:nvSpPr>
          <p:cNvPr id="26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4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74468" y="3274218"/>
            <a:ext cx="8248181" cy="559593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One day in Kanban land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</a:p>
        </p:txBody>
      </p:sp>
      <p:sp>
        <p:nvSpPr>
          <p:cNvPr id="267" name="© Henrik Kniberlg, One day in Kanban land"/>
          <p:cNvSpPr txBox="1"/>
          <p:nvPr/>
        </p:nvSpPr>
        <p:spPr>
          <a:xfrm>
            <a:off x="2461449" y="6258222"/>
            <a:ext cx="8662564" cy="6399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3400"/>
            </a:pPr>
            <a:r>
              <a:t>© Henrik Kniberlg, </a:t>
            </a:r>
            <a:r>
              <a:rPr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One day in Kanban land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 </a:t>
            </a:r>
            <a:r>
              <a:rPr sz="4200"/>
              <a:t>(© Henrik Kniberg)</a:t>
            </a:r>
          </a:p>
        </p:txBody>
      </p:sp>
      <p:sp>
        <p:nvSpPr>
          <p:cNvPr id="270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0875" y="4152304"/>
            <a:ext cx="11906250" cy="4878096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2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275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27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0875" y="4196953"/>
            <a:ext cx="11906250" cy="4794311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27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281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28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28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0875" y="4241601"/>
            <a:ext cx="11906250" cy="4693811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28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288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29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29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292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90875" y="4196953"/>
            <a:ext cx="11906250" cy="4780889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29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296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298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29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945" y="8706445"/>
            <a:ext cx="4866680" cy="1954189"/>
          </a:xfrm>
          <a:prstGeom prst="rect">
            <a:avLst/>
          </a:prstGeom>
          <a:ln w="3175">
            <a:miter lim="400000"/>
          </a:ln>
        </p:spPr>
      </p:pic>
      <p:pic>
        <p:nvPicPr>
          <p:cNvPr id="300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301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90875" y="4167187"/>
            <a:ext cx="11906250" cy="4831191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30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ntroducción a Kanba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4816"/>
            </a:lvl1pPr>
          </a:lstStyle>
          <a:p>
            <a:pPr/>
            <a:r>
              <a:t>Introducción a Kanban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305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30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30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945" y="8706445"/>
            <a:ext cx="4866680" cy="1954189"/>
          </a:xfrm>
          <a:prstGeom prst="rect">
            <a:avLst/>
          </a:prstGeom>
          <a:ln w="3175">
            <a:miter lim="400000"/>
          </a:ln>
        </p:spPr>
      </p:pic>
      <p:pic>
        <p:nvPicPr>
          <p:cNvPr id="309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8101" y="2559843"/>
            <a:ext cx="4841500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10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sp>
        <p:nvSpPr>
          <p:cNvPr id="3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68418" y="4161908"/>
            <a:ext cx="11648603" cy="465049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315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31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31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945" y="8706445"/>
            <a:ext cx="4866680" cy="1954189"/>
          </a:xfrm>
          <a:prstGeom prst="rect">
            <a:avLst/>
          </a:prstGeom>
          <a:ln w="3175">
            <a:miter lim="400000"/>
          </a:ln>
        </p:spPr>
      </p:pic>
      <p:pic>
        <p:nvPicPr>
          <p:cNvPr id="319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8101" y="2559843"/>
            <a:ext cx="4841500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20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73453" y="4598789"/>
            <a:ext cx="4920774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21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322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90875" y="4182070"/>
            <a:ext cx="11906250" cy="4826859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3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326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328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32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945" y="8706445"/>
            <a:ext cx="4866680" cy="1954189"/>
          </a:xfrm>
          <a:prstGeom prst="rect">
            <a:avLst/>
          </a:prstGeom>
          <a:ln w="3175">
            <a:miter lim="400000"/>
          </a:ln>
        </p:spPr>
      </p:pic>
      <p:pic>
        <p:nvPicPr>
          <p:cNvPr id="330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8101" y="2559843"/>
            <a:ext cx="4841500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31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73453" y="4598789"/>
            <a:ext cx="4920774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32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43687" y="6652617"/>
            <a:ext cx="4955978" cy="2009180"/>
          </a:xfrm>
          <a:prstGeom prst="rect">
            <a:avLst/>
          </a:prstGeom>
          <a:ln w="3175">
            <a:miter lim="400000"/>
          </a:ln>
        </p:spPr>
      </p:pic>
      <p:pic>
        <p:nvPicPr>
          <p:cNvPr id="333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334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175992" y="4152304"/>
            <a:ext cx="11906251" cy="4867624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3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338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34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341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945" y="8706445"/>
            <a:ext cx="4866680" cy="1954189"/>
          </a:xfrm>
          <a:prstGeom prst="rect">
            <a:avLst/>
          </a:prstGeom>
          <a:ln w="3175">
            <a:miter lim="400000"/>
          </a:ln>
        </p:spPr>
      </p:pic>
      <p:pic>
        <p:nvPicPr>
          <p:cNvPr id="342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8101" y="2559843"/>
            <a:ext cx="4841500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43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73453" y="4598789"/>
            <a:ext cx="4920774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44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43687" y="6652617"/>
            <a:ext cx="4955978" cy="2009180"/>
          </a:xfrm>
          <a:prstGeom prst="rect">
            <a:avLst/>
          </a:prstGeom>
          <a:ln w="3175">
            <a:miter lim="400000"/>
          </a:ln>
        </p:spPr>
      </p:pic>
      <p:pic>
        <p:nvPicPr>
          <p:cNvPr id="345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28804" y="8691562"/>
            <a:ext cx="5000626" cy="2044402"/>
          </a:xfrm>
          <a:prstGeom prst="rect">
            <a:avLst/>
          </a:prstGeom>
          <a:ln w="3175">
            <a:miter lim="400000"/>
          </a:ln>
        </p:spPr>
      </p:pic>
      <p:pic>
        <p:nvPicPr>
          <p:cNvPr id="346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347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175992" y="4152304"/>
            <a:ext cx="11906251" cy="4871774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34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351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35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35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945" y="8706445"/>
            <a:ext cx="4866680" cy="1954189"/>
          </a:xfrm>
          <a:prstGeom prst="rect">
            <a:avLst/>
          </a:prstGeom>
          <a:ln w="3175">
            <a:miter lim="400000"/>
          </a:ln>
        </p:spPr>
      </p:pic>
      <p:pic>
        <p:nvPicPr>
          <p:cNvPr id="355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8101" y="2559843"/>
            <a:ext cx="4841500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56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73453" y="4598789"/>
            <a:ext cx="4920774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57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43687" y="6652617"/>
            <a:ext cx="4955978" cy="2009180"/>
          </a:xfrm>
          <a:prstGeom prst="rect">
            <a:avLst/>
          </a:prstGeom>
          <a:ln w="3175">
            <a:miter lim="400000"/>
          </a:ln>
        </p:spPr>
      </p:pic>
      <p:pic>
        <p:nvPicPr>
          <p:cNvPr id="358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28804" y="8691562"/>
            <a:ext cx="5000626" cy="2044402"/>
          </a:xfrm>
          <a:prstGeom prst="rect">
            <a:avLst/>
          </a:prstGeom>
          <a:ln w="3175">
            <a:miter lim="400000"/>
          </a:ln>
        </p:spPr>
      </p:pic>
      <p:pic>
        <p:nvPicPr>
          <p:cNvPr id="359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84781" y="2530078"/>
            <a:ext cx="4837541" cy="1979415"/>
          </a:xfrm>
          <a:prstGeom prst="rect">
            <a:avLst/>
          </a:prstGeom>
          <a:ln w="3175">
            <a:miter lim="400000"/>
          </a:ln>
        </p:spPr>
      </p:pic>
      <p:pic>
        <p:nvPicPr>
          <p:cNvPr id="360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361" name="droppedImage.png" descr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190875" y="4137421"/>
            <a:ext cx="11906250" cy="4890477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3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365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36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36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945" y="8706445"/>
            <a:ext cx="4866680" cy="1954189"/>
          </a:xfrm>
          <a:prstGeom prst="rect">
            <a:avLst/>
          </a:prstGeom>
          <a:ln w="3175">
            <a:miter lim="400000"/>
          </a:ln>
        </p:spPr>
      </p:pic>
      <p:pic>
        <p:nvPicPr>
          <p:cNvPr id="369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8101" y="2559843"/>
            <a:ext cx="4841500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70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73453" y="4598789"/>
            <a:ext cx="4920774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71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43687" y="6652617"/>
            <a:ext cx="4955978" cy="2009180"/>
          </a:xfrm>
          <a:prstGeom prst="rect">
            <a:avLst/>
          </a:prstGeom>
          <a:ln w="3175">
            <a:miter lim="400000"/>
          </a:ln>
        </p:spPr>
      </p:pic>
      <p:pic>
        <p:nvPicPr>
          <p:cNvPr id="372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28804" y="8691562"/>
            <a:ext cx="5000626" cy="2044402"/>
          </a:xfrm>
          <a:prstGeom prst="rect">
            <a:avLst/>
          </a:prstGeom>
          <a:ln w="3175">
            <a:miter lim="400000"/>
          </a:ln>
        </p:spPr>
      </p:pic>
      <p:pic>
        <p:nvPicPr>
          <p:cNvPr id="373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84781" y="2530078"/>
            <a:ext cx="4837541" cy="1979415"/>
          </a:xfrm>
          <a:prstGeom prst="rect">
            <a:avLst/>
          </a:prstGeom>
          <a:ln w="3175">
            <a:miter lim="400000"/>
          </a:ln>
        </p:spPr>
      </p:pic>
      <p:pic>
        <p:nvPicPr>
          <p:cNvPr id="374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629429" y="4598789"/>
            <a:ext cx="4747618" cy="1950077"/>
          </a:xfrm>
          <a:prstGeom prst="rect">
            <a:avLst/>
          </a:prstGeom>
          <a:ln w="3175">
            <a:miter lim="400000"/>
          </a:ln>
        </p:spPr>
      </p:pic>
      <p:pic>
        <p:nvPicPr>
          <p:cNvPr id="375" name="droppedImage.png" descr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376" name="droppedImage.png" descr="dropped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175992" y="4152304"/>
            <a:ext cx="11906251" cy="4863440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37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</a:t>
            </a:r>
            <a:r>
              <a:rPr sz="4200"/>
              <a:t> (© Henrik Kniberg)</a:t>
            </a:r>
          </a:p>
        </p:txBody>
      </p:sp>
      <p:sp>
        <p:nvSpPr>
          <p:cNvPr id="380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38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38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945" y="8706445"/>
            <a:ext cx="4866680" cy="1954189"/>
          </a:xfrm>
          <a:prstGeom prst="rect">
            <a:avLst/>
          </a:prstGeom>
          <a:ln w="3175">
            <a:miter lim="400000"/>
          </a:ln>
        </p:spPr>
      </p:pic>
      <p:pic>
        <p:nvPicPr>
          <p:cNvPr id="384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8101" y="2559843"/>
            <a:ext cx="4841500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85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73453" y="4598789"/>
            <a:ext cx="4920774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386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43687" y="6652617"/>
            <a:ext cx="4955978" cy="2009180"/>
          </a:xfrm>
          <a:prstGeom prst="rect">
            <a:avLst/>
          </a:prstGeom>
          <a:ln w="3175">
            <a:miter lim="400000"/>
          </a:ln>
        </p:spPr>
      </p:pic>
      <p:pic>
        <p:nvPicPr>
          <p:cNvPr id="387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28804" y="8691562"/>
            <a:ext cx="5000626" cy="2044402"/>
          </a:xfrm>
          <a:prstGeom prst="rect">
            <a:avLst/>
          </a:prstGeom>
          <a:ln w="3175">
            <a:miter lim="400000"/>
          </a:ln>
        </p:spPr>
      </p:pic>
      <p:pic>
        <p:nvPicPr>
          <p:cNvPr id="388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84781" y="2530078"/>
            <a:ext cx="4837541" cy="1979415"/>
          </a:xfrm>
          <a:prstGeom prst="rect">
            <a:avLst/>
          </a:prstGeom>
          <a:ln w="3175">
            <a:miter lim="400000"/>
          </a:ln>
        </p:spPr>
      </p:pic>
      <p:pic>
        <p:nvPicPr>
          <p:cNvPr id="389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629429" y="4598789"/>
            <a:ext cx="4747618" cy="1950077"/>
          </a:xfrm>
          <a:prstGeom prst="rect">
            <a:avLst/>
          </a:prstGeom>
          <a:ln w="3175">
            <a:miter lim="400000"/>
          </a:ln>
        </p:spPr>
      </p:pic>
      <p:pic>
        <p:nvPicPr>
          <p:cNvPr id="390" name="droppedImage.png" descr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688960" y="6697265"/>
            <a:ext cx="4702970" cy="1921060"/>
          </a:xfrm>
          <a:prstGeom prst="rect">
            <a:avLst/>
          </a:prstGeom>
          <a:ln w="3175">
            <a:miter lim="400000"/>
          </a:ln>
        </p:spPr>
      </p:pic>
      <p:pic>
        <p:nvPicPr>
          <p:cNvPr id="391" name="droppedImage.png" descr="dropped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pic>
        <p:nvPicPr>
          <p:cNvPr id="392" name="droppedImage.png" descr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190875" y="3914179"/>
            <a:ext cx="11906250" cy="5345197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203200" dir="3060000">
              <a:srgbClr val="000000">
                <a:alpha val="25000"/>
              </a:srgbClr>
            </a:outerShdw>
          </a:effectLst>
        </p:spPr>
      </p:pic>
      <p:sp>
        <p:nvSpPr>
          <p:cNvPr id="39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One day in Kanban land (© Henrik Kniber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day in Kanban land </a:t>
            </a:r>
            <a:r>
              <a:rPr sz="4200"/>
              <a:t>(© Henrik Kniberg)</a:t>
            </a:r>
          </a:p>
        </p:txBody>
      </p:sp>
      <p:sp>
        <p:nvSpPr>
          <p:cNvPr id="396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710" y="4598789"/>
            <a:ext cx="4866681" cy="1959675"/>
          </a:xfrm>
          <a:prstGeom prst="rect">
            <a:avLst/>
          </a:prstGeom>
          <a:ln w="3175">
            <a:miter lim="400000"/>
          </a:ln>
        </p:spPr>
      </p:pic>
      <p:pic>
        <p:nvPicPr>
          <p:cNvPr id="398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7710" y="6697265"/>
            <a:ext cx="4869948" cy="1919884"/>
          </a:xfrm>
          <a:prstGeom prst="rect">
            <a:avLst/>
          </a:prstGeom>
          <a:ln w="3175">
            <a:miter lim="400000"/>
          </a:ln>
        </p:spPr>
      </p:pic>
      <p:pic>
        <p:nvPicPr>
          <p:cNvPr id="39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945" y="8706445"/>
            <a:ext cx="4866680" cy="1954189"/>
          </a:xfrm>
          <a:prstGeom prst="rect">
            <a:avLst/>
          </a:prstGeom>
          <a:ln w="3175">
            <a:miter lim="400000"/>
          </a:ln>
        </p:spPr>
      </p:pic>
      <p:pic>
        <p:nvPicPr>
          <p:cNvPr id="400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8101" y="2559843"/>
            <a:ext cx="4841500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401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73453" y="4598789"/>
            <a:ext cx="4920774" cy="1964532"/>
          </a:xfrm>
          <a:prstGeom prst="rect">
            <a:avLst/>
          </a:prstGeom>
          <a:ln w="3175">
            <a:miter lim="400000"/>
          </a:ln>
        </p:spPr>
      </p:pic>
      <p:pic>
        <p:nvPicPr>
          <p:cNvPr id="402" name="droppedImage.png" descr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43687" y="6652617"/>
            <a:ext cx="4955978" cy="2009180"/>
          </a:xfrm>
          <a:prstGeom prst="rect">
            <a:avLst/>
          </a:prstGeom>
          <a:ln w="3175">
            <a:miter lim="400000"/>
          </a:ln>
        </p:spPr>
      </p:pic>
      <p:pic>
        <p:nvPicPr>
          <p:cNvPr id="403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28804" y="8691562"/>
            <a:ext cx="5000626" cy="2044402"/>
          </a:xfrm>
          <a:prstGeom prst="rect">
            <a:avLst/>
          </a:prstGeom>
          <a:ln w="3175">
            <a:miter lim="400000"/>
          </a:ln>
        </p:spPr>
      </p:pic>
      <p:pic>
        <p:nvPicPr>
          <p:cNvPr id="404" name="droppedImage.png" descr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84781" y="2530078"/>
            <a:ext cx="4837541" cy="1979415"/>
          </a:xfrm>
          <a:prstGeom prst="rect">
            <a:avLst/>
          </a:prstGeom>
          <a:ln w="3175">
            <a:miter lim="400000"/>
          </a:ln>
        </p:spPr>
      </p:pic>
      <p:pic>
        <p:nvPicPr>
          <p:cNvPr id="405" name="droppedImage.png" descr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629429" y="4598789"/>
            <a:ext cx="4747618" cy="1950077"/>
          </a:xfrm>
          <a:prstGeom prst="rect">
            <a:avLst/>
          </a:prstGeom>
          <a:ln w="3175">
            <a:miter lim="400000"/>
          </a:ln>
        </p:spPr>
      </p:pic>
      <p:pic>
        <p:nvPicPr>
          <p:cNvPr id="406" name="droppedImage.png" descr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688960" y="6697265"/>
            <a:ext cx="4702970" cy="1921060"/>
          </a:xfrm>
          <a:prstGeom prst="rect">
            <a:avLst/>
          </a:prstGeom>
          <a:ln w="3175">
            <a:miter lim="400000"/>
          </a:ln>
        </p:spPr>
      </p:pic>
      <p:pic>
        <p:nvPicPr>
          <p:cNvPr id="407" name="droppedImage.png" descr="dropped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733609" y="8646914"/>
            <a:ext cx="4613673" cy="2071264"/>
          </a:xfrm>
          <a:prstGeom prst="rect">
            <a:avLst/>
          </a:prstGeom>
          <a:ln w="3175">
            <a:miter lim="400000"/>
          </a:ln>
        </p:spPr>
      </p:pic>
      <p:pic>
        <p:nvPicPr>
          <p:cNvPr id="408" name="droppedImage.png" descr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21656" y="2574726"/>
            <a:ext cx="4722296" cy="1934767"/>
          </a:xfrm>
          <a:prstGeom prst="rect">
            <a:avLst/>
          </a:prstGeom>
          <a:ln w="3175">
            <a:miter lim="400000"/>
          </a:ln>
        </p:spPr>
      </p:pic>
      <p:sp>
        <p:nvSpPr>
          <p:cNvPr id="40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1. Visualizar el flujo de trabaj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4816"/>
            </a:lvl1pPr>
          </a:lstStyle>
          <a:p>
            <a:pPr/>
            <a:r>
              <a:t>1. Visualizar el flujo de trabajo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Flujo de trabaj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Flujo de trabajo</a:t>
            </a:r>
          </a:p>
        </p:txBody>
      </p:sp>
      <p:sp>
        <p:nvSpPr>
          <p:cNvPr id="414" name="Cada empresa de desarrollo de software tiene su propio flujo de trabaj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Cada empresa de desarrollo de software tiene su propio flujo de trabajo</a:t>
            </a:r>
          </a:p>
          <a:p>
            <a:pPr lvl="1"/>
            <a:r>
              <a:t>Para aplicar Kanban debemos empezar identificando el flujo de trabajo</a:t>
            </a:r>
          </a:p>
          <a:p>
            <a:pPr lvl="2"/>
            <a:r>
              <a:t>¿Qué son los ítems de trabajo (</a:t>
            </a:r>
            <a:r>
              <a:rPr i="1"/>
              <a:t>work items</a:t>
            </a:r>
            <a:r>
              <a:t>)?</a:t>
            </a:r>
          </a:p>
          <a:p>
            <a:pPr lvl="2"/>
            <a:r>
              <a:t>¿Por qué fases pasan?</a:t>
            </a:r>
          </a:p>
          <a:p>
            <a:pPr lvl="2"/>
            <a:r>
              <a:t>¿Existen distintos tipos de ítems?</a:t>
            </a:r>
          </a:p>
          <a:p>
            <a:pPr lvl="2"/>
            <a:r>
              <a:t>¿Su tamaño tiene mucha variabilidad?</a:t>
            </a:r>
          </a:p>
        </p:txBody>
      </p:sp>
      <p:sp>
        <p:nvSpPr>
          <p:cNvPr id="41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istoria de Kanb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Historia de Kanban</a:t>
            </a:r>
          </a:p>
        </p:txBody>
      </p:sp>
      <p:sp>
        <p:nvSpPr>
          <p:cNvPr id="42" name="Entre 2003 y 2010 trabajo de David J. Anderson en los equipos de desarrollo de Microsoft y Corbis para adaptar estos sistemas al desarrollo de software…"/>
          <p:cNvSpPr txBox="1"/>
          <p:nvPr>
            <p:ph type="body" idx="1"/>
          </p:nvPr>
        </p:nvSpPr>
        <p:spPr>
          <a:xfrm>
            <a:off x="1015562" y="2172874"/>
            <a:ext cx="11263560" cy="7783848"/>
          </a:xfrm>
          <a:prstGeom prst="rect">
            <a:avLst/>
          </a:prstGeom>
        </p:spPr>
        <p:txBody>
          <a:bodyPr/>
          <a:lstStyle/>
          <a:p>
            <a:pPr lvl="1"/>
            <a:r>
              <a:t>Entre 2003 y 2010 trabajo de David J. Anderson en los equipos de desarrollo de Microsoft y Corbis para adaptar estos sistemas al desarrollo de software</a:t>
            </a:r>
          </a:p>
          <a:p>
            <a:pPr lvl="1"/>
            <a:r>
              <a:t>Presentación en sociedad en la conferencia Agile 2007 en Washington</a:t>
            </a:r>
          </a:p>
          <a:p>
            <a:pPr lvl="1"/>
            <a:r>
              <a:t>Crece el interés: 6 presentaciones en Agile 2008 en Toronto</a:t>
            </a:r>
          </a:p>
          <a:p>
            <a:pPr lvl="1"/>
            <a:r>
              <a:t>Publicación del libro de David J. Anderson en 2010</a:t>
            </a:r>
          </a:p>
          <a:p>
            <a:pPr lvl="1"/>
            <a:r>
              <a:t>Aceptación por la comunidad ágil e integración con la metodología más aceptada en este momento: Scrum</a:t>
            </a:r>
          </a:p>
        </p:txBody>
      </p:sp>
      <p:grpSp>
        <p:nvGrpSpPr>
          <p:cNvPr id="45" name="Agrupar"/>
          <p:cNvGrpSpPr/>
          <p:nvPr/>
        </p:nvGrpSpPr>
        <p:grpSpPr>
          <a:xfrm>
            <a:off x="13683241" y="892968"/>
            <a:ext cx="2237615" cy="4395392"/>
            <a:chOff x="239476" y="0"/>
            <a:chExt cx="2237614" cy="4395390"/>
          </a:xfrm>
        </p:grpSpPr>
        <p:pic>
          <p:nvPicPr>
            <p:cNvPr id="43" name="Anderson,DavidJSM_1348669947.png" descr="Anderson,DavidJSM_134866994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9476" y="0"/>
              <a:ext cx="1937743" cy="281285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44" name="David J. Anderson"/>
            <p:cNvSpPr/>
            <p:nvPr/>
          </p:nvSpPr>
          <p:spPr>
            <a:xfrm>
              <a:off x="1207090" y="3125390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9531" tIns="59531" rIns="59531" bIns="59531" numCol="1" anchor="ctr">
              <a:spAutoFit/>
            </a:bodyPr>
            <a:lstStyle>
              <a:lvl1pPr algn="ctr">
                <a:defRPr i="1" sz="2200"/>
              </a:lvl1pPr>
            </a:lstStyle>
            <a:p>
              <a:pPr/>
              <a:r>
                <a:t>David J. Anderson</a:t>
              </a:r>
            </a:p>
          </p:txBody>
        </p:sp>
      </p:grpSp>
      <p:pic>
        <p:nvPicPr>
          <p:cNvPr id="46" name="51DeoM263VL._SL500_AA300_.png" descr="51DeoM263VL._SL500_AA300_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68882" y="4524375"/>
            <a:ext cx="3348634" cy="3348633"/>
          </a:xfrm>
          <a:prstGeom prst="rect">
            <a:avLst/>
          </a:prstGeom>
          <a:ln w="3175">
            <a:miter lim="400000"/>
          </a:ln>
        </p:spPr>
      </p:pic>
      <p:sp>
        <p:nvSpPr>
          <p:cNvPr id="47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Historias de usuario e ítems de trabaj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Historias de usuario e ítems de trabajo</a:t>
            </a:r>
          </a:p>
        </p:txBody>
      </p:sp>
      <p:sp>
        <p:nvSpPr>
          <p:cNvPr id="418" name="Si las historias de usuario tienen un tamaño demasiado grande, las debemos dividir en tareas más pequeñas…"/>
          <p:cNvSpPr txBox="1"/>
          <p:nvPr>
            <p:ph type="body" sz="half" idx="1"/>
          </p:nvPr>
        </p:nvSpPr>
        <p:spPr>
          <a:xfrm>
            <a:off x="1015562" y="2172874"/>
            <a:ext cx="9183554" cy="7084252"/>
          </a:xfrm>
          <a:prstGeom prst="rect">
            <a:avLst/>
          </a:prstGeom>
        </p:spPr>
        <p:txBody>
          <a:bodyPr/>
          <a:lstStyle/>
          <a:p>
            <a:pPr lvl="1" marL="866530" indent="-422030">
              <a:defRPr sz="2700"/>
            </a:pPr>
            <a:r>
              <a:t>Si las historias de usuario tienen un tamaño demasiado grande, las debemos dividir en tareas más pequeñas</a:t>
            </a:r>
          </a:p>
          <a:p>
            <a:pPr lvl="1" marL="866530" indent="-422030">
              <a:defRPr sz="2700"/>
            </a:pPr>
            <a:r>
              <a:t>Todas las historias deben ir acompañadas de criterios de aceptación (lo primero que debemos hacer si desarrollamos con TDD)</a:t>
            </a:r>
          </a:p>
          <a:p>
            <a:pPr lvl="1" marL="866530" indent="-422030">
              <a:defRPr sz="2700"/>
            </a:pPr>
            <a:r>
              <a:t>Dividiremos las tareas en ítems de trabajo que representaremos como etiquetas que pegaremos en el tablero Kanban</a:t>
            </a:r>
          </a:p>
          <a:p>
            <a:pPr lvl="1" marL="866530" indent="-422030">
              <a:defRPr sz="2700"/>
            </a:pPr>
            <a:r>
              <a:t>Los ítems de trabajo sí que pueden ser partes “horizontales” del proyecto</a:t>
            </a:r>
          </a:p>
          <a:p>
            <a:pPr lvl="1" marL="866530" indent="-422030">
              <a:defRPr sz="2700"/>
            </a:pPr>
            <a:r>
              <a:t>Los ítems de trabajo tampoco pueden ser demasiado pequeños</a:t>
            </a:r>
          </a:p>
        </p:txBody>
      </p:sp>
      <p:sp>
        <p:nvSpPr>
          <p:cNvPr id="4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Independent…"/>
          <p:cNvSpPr txBox="1"/>
          <p:nvPr/>
        </p:nvSpPr>
        <p:spPr>
          <a:xfrm>
            <a:off x="11253596" y="7373699"/>
            <a:ext cx="2664579" cy="34081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I</a:t>
            </a:r>
            <a:r>
              <a:t>ndependent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N</a:t>
            </a:r>
            <a:r>
              <a:t>egotiable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V</a:t>
            </a:r>
            <a:r>
              <a:t>aluable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E</a:t>
            </a:r>
            <a:r>
              <a:t>stimable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S</a:t>
            </a:r>
            <a:r>
              <a:t>mall</a:t>
            </a:r>
          </a:p>
          <a:p>
            <a:pPr>
              <a:defRPr sz="3400"/>
            </a:pPr>
            <a:r>
              <a:rPr b="1">
                <a:solidFill>
                  <a:srgbClr val="FF2600"/>
                </a:solidFill>
              </a:rPr>
              <a:t>T</a:t>
            </a:r>
            <a:r>
              <a:t>estable</a:t>
            </a:r>
          </a:p>
        </p:txBody>
      </p:sp>
      <p:sp>
        <p:nvSpPr>
          <p:cNvPr id="421" name="Acrónimo creado por Bill Wake www.xp123.com"/>
          <p:cNvSpPr txBox="1"/>
          <p:nvPr/>
        </p:nvSpPr>
        <p:spPr>
          <a:xfrm>
            <a:off x="13465364" y="8909806"/>
            <a:ext cx="4134393" cy="797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Acrónimo creado por Bill Wake</a:t>
            </a:r>
            <a:br/>
            <a:r>
              <a:rPr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www.xp123.com</a:t>
            </a:r>
          </a:p>
        </p:txBody>
      </p:sp>
      <p:pic>
        <p:nvPicPr>
          <p:cNvPr id="42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50907" y="2574850"/>
            <a:ext cx="2604493" cy="3215547"/>
          </a:xfrm>
          <a:prstGeom prst="rect">
            <a:avLst/>
          </a:prstGeom>
          <a:ln w="3175">
            <a:miter lim="400000"/>
          </a:ln>
        </p:spPr>
      </p:pic>
      <p:sp>
        <p:nvSpPr>
          <p:cNvPr id="423" name="Una historia no se resuelve con…"/>
          <p:cNvSpPr txBox="1"/>
          <p:nvPr/>
        </p:nvSpPr>
        <p:spPr>
          <a:xfrm>
            <a:off x="10482401" y="3254403"/>
            <a:ext cx="4319499" cy="25115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>
              <a:defRPr sz="2200"/>
            </a:pPr>
            <a:r>
              <a:t>Una historia no se resuelve con</a:t>
            </a:r>
          </a:p>
          <a:p>
            <a:pPr>
              <a:defRPr sz="2200"/>
            </a:pPr>
            <a:r>
              <a:t>un método de un API. </a:t>
            </a:r>
          </a:p>
          <a:p>
            <a:pPr>
              <a:defRPr sz="2200"/>
            </a:pPr>
            <a:r>
              <a:t>Debemos implementar todos sus</a:t>
            </a:r>
          </a:p>
          <a:p>
            <a:pPr>
              <a:defRPr sz="2200"/>
            </a:pPr>
            <a:r>
              <a:t>aspectos: interfaz de usuario,</a:t>
            </a:r>
          </a:p>
          <a:p>
            <a:pPr>
              <a:defRPr sz="2200"/>
            </a:pPr>
            <a:r>
              <a:t>código de cliente, servidor, base</a:t>
            </a:r>
          </a:p>
          <a:p>
            <a:pPr>
              <a:defRPr sz="2200"/>
            </a:pPr>
            <a:r>
              <a:t>de datos, etc.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ost-it con el ítem de trabaj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Post-it con el ítem de trabajo</a:t>
            </a:r>
          </a:p>
        </p:txBody>
      </p:sp>
      <p:sp>
        <p:nvSpPr>
          <p:cNvPr id="426" name="Descripción del ítem de trabajo. Concisa, precisa y entendible por todos los miembros del equipo.…"/>
          <p:cNvSpPr txBox="1"/>
          <p:nvPr>
            <p:ph type="body" sz="half" idx="1"/>
          </p:nvPr>
        </p:nvSpPr>
        <p:spPr>
          <a:xfrm>
            <a:off x="1015562" y="2172874"/>
            <a:ext cx="7700782" cy="8148620"/>
          </a:xfrm>
          <a:prstGeom prst="rect">
            <a:avLst/>
          </a:prstGeom>
        </p:spPr>
        <p:txBody>
          <a:bodyPr/>
          <a:lstStyle/>
          <a:p>
            <a:pPr lvl="1"/>
            <a:r>
              <a:t>Descripción del ítem de trabajo. Concisa, precisa y entendible por todos los miembros del equipo.</a:t>
            </a:r>
          </a:p>
          <a:p>
            <a:pPr lvl="1"/>
            <a:r>
              <a:t>Fecha de comienzo</a:t>
            </a:r>
          </a:p>
          <a:p>
            <a:pPr lvl="1"/>
            <a:r>
              <a:t>Quién está trabajando en el ítem. Lo ideal sería un avatar pegado encima de la etiqueta.</a:t>
            </a:r>
          </a:p>
          <a:p>
            <a:pPr lvl="1"/>
            <a:r>
              <a:t>Plazo de finalización</a:t>
            </a:r>
          </a:p>
          <a:p>
            <a:pPr lvl="1"/>
            <a:r>
              <a:t>Código de identificación con el que podemos encontrar más información sobre el ítem en otro lugar (Google Docs, etc.)</a:t>
            </a:r>
          </a:p>
          <a:p>
            <a:pPr lvl="1"/>
            <a:r>
              <a:t>Indicador de progreso (cuánto se ha avanzado en el ítem)</a:t>
            </a:r>
          </a:p>
        </p:txBody>
      </p:sp>
      <p:sp>
        <p:nvSpPr>
          <p:cNvPr id="427" name="Rectángulo"/>
          <p:cNvSpPr/>
          <p:nvPr/>
        </p:nvSpPr>
        <p:spPr>
          <a:xfrm>
            <a:off x="10702310" y="2268351"/>
            <a:ext cx="6101954" cy="6414494"/>
          </a:xfrm>
          <a:prstGeom prst="rect">
            <a:avLst/>
          </a:prstGeom>
          <a:solidFill>
            <a:srgbClr val="FFFB00"/>
          </a:solidFill>
          <a:ln w="3175">
            <a:miter lim="400000"/>
          </a:ln>
          <a:effectLst>
            <a:outerShdw sx="100000" sy="100000" kx="0" ky="0" algn="b" rotWithShape="0" blurRad="114300" dist="0" dir="5400000">
              <a:srgbClr val="000000">
                <a:alpha val="50000"/>
              </a:srgbClr>
            </a:outerShdw>
          </a:effectLst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428" name="GENERAR PDF EXPEDIENTE A PARTIR DE JSON EXPEDIENTE"/>
          <p:cNvSpPr txBox="1"/>
          <p:nvPr/>
        </p:nvSpPr>
        <p:spPr>
          <a:xfrm>
            <a:off x="10899973" y="4097263"/>
            <a:ext cx="5706628" cy="18161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>
              <a:defRPr b="1" sz="2800">
                <a:latin typeface="Chalkboard"/>
                <a:ea typeface="Chalkboard"/>
                <a:cs typeface="Chalkboard"/>
                <a:sym typeface="Chalkboard"/>
              </a:defRPr>
            </a:pPr>
            <a:r>
              <a:t>GENERAR PDF EXPEDIENTE</a:t>
            </a:r>
            <a:br/>
            <a:r>
              <a:t>A PARTIR DE JSON EXPEDIENTE</a:t>
            </a:r>
          </a:p>
        </p:txBody>
      </p:sp>
      <p:sp>
        <p:nvSpPr>
          <p:cNvPr id="429" name="10-10-13"/>
          <p:cNvSpPr txBox="1"/>
          <p:nvPr/>
        </p:nvSpPr>
        <p:spPr>
          <a:xfrm>
            <a:off x="11025730" y="2432062"/>
            <a:ext cx="1734840" cy="6250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10-10-13</a:t>
            </a:r>
          </a:p>
        </p:txBody>
      </p:sp>
      <p:grpSp>
        <p:nvGrpSpPr>
          <p:cNvPr id="432" name="Agrupar"/>
          <p:cNvGrpSpPr/>
          <p:nvPr/>
        </p:nvGrpSpPr>
        <p:grpSpPr>
          <a:xfrm>
            <a:off x="13878718" y="6345464"/>
            <a:ext cx="2647428" cy="1339454"/>
            <a:chOff x="0" y="0"/>
            <a:chExt cx="2647426" cy="1339452"/>
          </a:xfrm>
        </p:grpSpPr>
        <p:pic>
          <p:nvPicPr>
            <p:cNvPr id="430" name="droppedImage.tiff" descr="dropped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171"/>
              <a:ext cx="1199820" cy="1334282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sx="100000" sy="100000" kx="0" ky="0" algn="b" rotWithShape="0" blurRad="114300" dist="0" dir="15300000">
                <a:srgbClr val="000000">
                  <a:alpha val="50000"/>
                </a:srgbClr>
              </a:outerShdw>
            </a:effectLst>
          </p:spPr>
        </p:pic>
        <p:pic>
          <p:nvPicPr>
            <p:cNvPr id="431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47607" y="0"/>
              <a:ext cx="1199820" cy="1334282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sx="100000" sy="100000" kx="0" ky="0" algn="b" rotWithShape="0" blurRad="114300" dist="0" dir="1530000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33" name="24-10-13"/>
          <p:cNvSpPr txBox="1"/>
          <p:nvPr/>
        </p:nvSpPr>
        <p:spPr>
          <a:xfrm>
            <a:off x="14639858" y="2432062"/>
            <a:ext cx="1807168" cy="6250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>
                <a:solidFill>
                  <a:srgbClr val="FF2600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24-10-13</a:t>
            </a:r>
          </a:p>
        </p:txBody>
      </p:sp>
      <p:sp>
        <p:nvSpPr>
          <p:cNvPr id="434" name="#TSK: 1304"/>
          <p:cNvSpPr txBox="1"/>
          <p:nvPr/>
        </p:nvSpPr>
        <p:spPr>
          <a:xfrm>
            <a:off x="10906362" y="3325031"/>
            <a:ext cx="2368533" cy="6250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#TSK: 1304</a:t>
            </a:r>
          </a:p>
        </p:txBody>
      </p:sp>
      <p:grpSp>
        <p:nvGrpSpPr>
          <p:cNvPr id="444" name="Agrupar"/>
          <p:cNvGrpSpPr/>
          <p:nvPr/>
        </p:nvGrpSpPr>
        <p:grpSpPr>
          <a:xfrm>
            <a:off x="11223407" y="7790073"/>
            <a:ext cx="1517651" cy="460971"/>
            <a:chOff x="-44450" y="-44450"/>
            <a:chExt cx="1517650" cy="460970"/>
          </a:xfrm>
        </p:grpSpPr>
        <p:grpSp>
          <p:nvGrpSpPr>
            <p:cNvPr id="437" name="Cuadrado"/>
            <p:cNvGrpSpPr/>
            <p:nvPr/>
          </p:nvGrpSpPr>
          <p:grpSpPr>
            <a:xfrm>
              <a:off x="-44450" y="-44450"/>
              <a:ext cx="460971" cy="460971"/>
              <a:chOff x="0" y="0"/>
              <a:chExt cx="460970" cy="460970"/>
            </a:xfrm>
          </p:grpSpPr>
          <p:sp>
            <p:nvSpPr>
              <p:cNvPr id="436" name="Cuadrado"/>
              <p:cNvSpPr/>
              <p:nvPr/>
            </p:nvSpPr>
            <p:spPr>
              <a:xfrm>
                <a:off x="44450" y="44450"/>
                <a:ext cx="372071" cy="37207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59531" tIns="59531" rIns="59531" bIns="59531" numCol="1" anchor="ctr">
                <a:noAutofit/>
              </a:bodyPr>
              <a:lstStyle/>
              <a:p>
                <a:pPr algn="ctr">
                  <a:defRPr sz="4200">
                    <a:solidFill>
                      <a:srgbClr val="FFFFFF"/>
                    </a:solidFill>
                    <a:effectLst>
                      <a:outerShdw sx="100000" sy="100000" kx="0" ky="0" algn="b" rotWithShape="0" blurRad="38100" dist="64529" dir="2700000">
                        <a:srgbClr val="000000">
                          <a:alpha val="48275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Helvetica Neue Light"/>
                  </a:defRPr>
                </a:pPr>
              </a:p>
            </p:txBody>
          </p:sp>
          <p:pic>
            <p:nvPicPr>
              <p:cNvPr id="435" name="Cuadrado Cuadrado" descr="Cuadrado Cuadrado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460971" cy="4609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40" name="Cuadrado"/>
            <p:cNvGrpSpPr/>
            <p:nvPr/>
          </p:nvGrpSpPr>
          <p:grpSpPr>
            <a:xfrm>
              <a:off x="476448" y="-44450"/>
              <a:ext cx="460971" cy="460971"/>
              <a:chOff x="0" y="0"/>
              <a:chExt cx="460970" cy="460970"/>
            </a:xfrm>
          </p:grpSpPr>
          <p:sp>
            <p:nvSpPr>
              <p:cNvPr id="439" name="Cuadrado"/>
              <p:cNvSpPr/>
              <p:nvPr/>
            </p:nvSpPr>
            <p:spPr>
              <a:xfrm>
                <a:off x="44450" y="44450"/>
                <a:ext cx="372071" cy="372071"/>
              </a:xfrm>
              <a:prstGeom prst="rect">
                <a:avLst/>
              </a:prstGeom>
              <a:solidFill>
                <a:srgbClr val="FFFB00"/>
              </a:solidFill>
              <a:ln>
                <a:noFill/>
              </a:ln>
              <a:effectLst/>
            </p:spPr>
            <p:txBody>
              <a:bodyPr wrap="square" lIns="59531" tIns="59531" rIns="59531" bIns="59531" numCol="1" anchor="ctr">
                <a:noAutofit/>
              </a:bodyPr>
              <a:lstStyle/>
              <a:p>
                <a:pPr algn="ctr">
                  <a:defRPr sz="4200">
                    <a:solidFill>
                      <a:srgbClr val="FFFFFF"/>
                    </a:solidFill>
                    <a:effectLst>
                      <a:outerShdw sx="100000" sy="100000" kx="0" ky="0" algn="b" rotWithShape="0" blurRad="38100" dist="64529" dir="2700000">
                        <a:srgbClr val="000000">
                          <a:alpha val="48275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Helvetica Neue Light"/>
                  </a:defRPr>
                </a:pPr>
              </a:p>
            </p:txBody>
          </p:sp>
          <p:pic>
            <p:nvPicPr>
              <p:cNvPr id="438" name="Cuadrado Cuadrado" descr="Cuadrado Cuadrado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460971" cy="46097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43" name="Cuadrado"/>
            <p:cNvGrpSpPr/>
            <p:nvPr/>
          </p:nvGrpSpPr>
          <p:grpSpPr>
            <a:xfrm>
              <a:off x="1012229" y="-44450"/>
              <a:ext cx="460971" cy="460971"/>
              <a:chOff x="0" y="0"/>
              <a:chExt cx="460970" cy="460970"/>
            </a:xfrm>
          </p:grpSpPr>
          <p:sp>
            <p:nvSpPr>
              <p:cNvPr id="442" name="Cuadrado"/>
              <p:cNvSpPr/>
              <p:nvPr/>
            </p:nvSpPr>
            <p:spPr>
              <a:xfrm>
                <a:off x="44450" y="44450"/>
                <a:ext cx="372071" cy="372071"/>
              </a:xfrm>
              <a:prstGeom prst="rect">
                <a:avLst/>
              </a:prstGeom>
              <a:solidFill>
                <a:srgbClr val="FFFB00"/>
              </a:solidFill>
              <a:ln>
                <a:noFill/>
              </a:ln>
              <a:effectLst/>
            </p:spPr>
            <p:txBody>
              <a:bodyPr wrap="square" lIns="59531" tIns="59531" rIns="59531" bIns="59531" numCol="1" anchor="ctr">
                <a:noAutofit/>
              </a:bodyPr>
              <a:lstStyle/>
              <a:p>
                <a:pPr algn="ctr">
                  <a:defRPr sz="4200">
                    <a:solidFill>
                      <a:srgbClr val="FFFFFF"/>
                    </a:solidFill>
                    <a:effectLst>
                      <a:outerShdw sx="100000" sy="100000" kx="0" ky="0" algn="b" rotWithShape="0" blurRad="38100" dist="64529" dir="2700000">
                        <a:srgbClr val="000000">
                          <a:alpha val="48275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Helvetica Neue Light"/>
                  </a:defRPr>
                </a:pPr>
              </a:p>
            </p:txBody>
          </p:sp>
          <p:pic>
            <p:nvPicPr>
              <p:cNvPr id="441" name="Cuadrado Cuadrado" descr="Cuadrado Cuadrado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460971" cy="460971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445" name="@ Avatars: nitsnets"/>
          <p:cNvSpPr txBox="1"/>
          <p:nvPr/>
        </p:nvSpPr>
        <p:spPr>
          <a:xfrm>
            <a:off x="13088972" y="8769586"/>
            <a:ext cx="2132731" cy="3920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1800"/>
            </a:pPr>
            <a:r>
              <a:t>@ Avatars: </a:t>
            </a:r>
            <a:r>
              <a:rPr u="sng">
                <a:solidFill>
                  <a:srgbClr val="0433FF"/>
                </a:solidFill>
                <a:hlinkClick r:id="rId5" invalidUrl="" action="" tgtFrame="" tooltip="" history="1" highlightClick="0" endSnd="0"/>
              </a:rPr>
              <a:t>nitsnets</a:t>
            </a:r>
          </a:p>
        </p:txBody>
      </p:sp>
      <p:sp>
        <p:nvSpPr>
          <p:cNvPr id="44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5" grpId="6"/>
      <p:bldP build="whole" bldLvl="1" animBg="1" rev="0" advAuto="0" spid="432" grpId="5"/>
      <p:bldP build="whole" bldLvl="1" animBg="1" rev="0" advAuto="0" spid="444" grpId="8"/>
      <p:bldP build="whole" bldLvl="1" animBg="1" rev="0" advAuto="0" spid="429" grpId="3"/>
      <p:bldP build="whole" bldLvl="1" animBg="1" rev="0" advAuto="0" spid="434" grpId="7"/>
      <p:bldP build="whole" bldLvl="1" animBg="1" rev="0" advAuto="0" spid="428" grpId="2"/>
      <p:bldP build="whole" bldLvl="1" animBg="1" rev="0" advAuto="0" spid="427" grpId="1"/>
      <p:bldP build="whole" bldLvl="1" animBg="1" rev="0" advAuto="0" spid="433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El tablero Kanb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tablero Kanban</a:t>
            </a:r>
          </a:p>
        </p:txBody>
      </p:sp>
      <p:sp>
        <p:nvSpPr>
          <p:cNvPr id="449" name="El objetivo principal del tablero Kanban es mostrar visualmente en qué está trabajando el equipo en un momento dad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objetivo principal del tablero Kanban es mostrar visualmente en qué está trabajando el equipo en un momento dado</a:t>
            </a:r>
          </a:p>
          <a:p>
            <a:pPr/>
            <a:r>
              <a:t>Principales utilidades:</a:t>
            </a:r>
          </a:p>
          <a:p>
            <a:pPr lvl="1"/>
            <a:r>
              <a:t>Elemento fundamental para la reflexión, la comunicación y la discusión en las reuniones de pie diarias</a:t>
            </a:r>
          </a:p>
          <a:p>
            <a:pPr lvl="1"/>
            <a:r>
              <a:t>Medir distintas métricas relacionadas con el flujo: número de ítems terminados por semana, WIP</a:t>
            </a:r>
          </a:p>
          <a:p>
            <a:pPr lvl="1"/>
            <a:r>
              <a:t>Definir políticas estrictas de flujo de trabajo y de terminación (</a:t>
            </a:r>
            <a:r>
              <a:rPr i="1"/>
              <a:t>Definition of Done</a:t>
            </a:r>
            <a:r>
              <a:t>)</a:t>
            </a:r>
          </a:p>
        </p:txBody>
      </p:sp>
      <p:sp>
        <p:nvSpPr>
          <p:cNvPr id="4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Un sistema Kanban sencil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 sistema Kanban sencillo</a:t>
            </a:r>
          </a:p>
        </p:txBody>
      </p:sp>
      <p:sp>
        <p:nvSpPr>
          <p:cNvPr id="453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461" name="Agrupar"/>
          <p:cNvGrpSpPr/>
          <p:nvPr/>
        </p:nvGrpSpPr>
        <p:grpSpPr>
          <a:xfrm>
            <a:off x="4872630" y="4061772"/>
            <a:ext cx="4479730" cy="4219347"/>
            <a:chOff x="0" y="0"/>
            <a:chExt cx="4479729" cy="4219346"/>
          </a:xfrm>
        </p:grpSpPr>
        <p:sp>
          <p:nvSpPr>
            <p:cNvPr id="454" name="Rectángulo"/>
            <p:cNvSpPr/>
            <p:nvPr/>
          </p:nvSpPr>
          <p:spPr>
            <a:xfrm>
              <a:off x="0" y="31000"/>
              <a:ext cx="4122540" cy="4188347"/>
            </a:xfrm>
            <a:prstGeom prst="rect">
              <a:avLst/>
            </a:prstGeom>
            <a:gradFill flip="none" rotWithShape="1">
              <a:gsLst>
                <a:gs pos="0">
                  <a:srgbClr val="C6C6C6"/>
                </a:gs>
                <a:gs pos="35000">
                  <a:srgbClr val="D8D8D8"/>
                </a:gs>
                <a:gs pos="100000">
                  <a:srgbClr val="F0F1F1"/>
                </a:gs>
              </a:gsLst>
              <a:lin ang="16200000" scaled="0"/>
            </a:grad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44648" tIns="44648" rIns="44648" bIns="44648" numCol="1" anchor="ctr">
              <a:noAutofit/>
            </a:bodyPr>
            <a:lstStyle/>
            <a:p>
              <a:pPr algn="ctr" defTabSz="1071562">
                <a:buClr>
                  <a:srgbClr val="000000"/>
                </a:buClr>
                <a:buFont typeface="Tahoma"/>
                <a:defRPr sz="2000">
                  <a:uFill>
                    <a:solidFill>
                      <a:srgbClr val="000000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455" name="To Do"/>
            <p:cNvSpPr txBox="1"/>
            <p:nvPr/>
          </p:nvSpPr>
          <p:spPr>
            <a:xfrm>
              <a:off x="33957" y="0"/>
              <a:ext cx="1428751" cy="444897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Bradley Hand ITC TT-Bold"/>
                <a:defRPr sz="22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>
                <a:defRPr>
                  <a:latin typeface="Tahoma"/>
                  <a:ea typeface="Tahoma"/>
                  <a:cs typeface="Tahoma"/>
                  <a:sym typeface="Tahoma"/>
                </a:defRPr>
              </a:pPr>
              <a:r>
                <a:rPr>
                  <a:latin typeface="Bradley Hand ITC TT-Bold"/>
                  <a:ea typeface="Bradley Hand ITC TT-Bold"/>
                  <a:cs typeface="Bradley Hand ITC TT-Bold"/>
                  <a:sym typeface="Bradley Hand ITC TT-Bold"/>
                </a:rPr>
                <a:t>To Do</a:t>
              </a:r>
            </a:p>
          </p:txBody>
        </p:sp>
        <p:sp>
          <p:nvSpPr>
            <p:cNvPr id="456" name="Doing"/>
            <p:cNvSpPr txBox="1"/>
            <p:nvPr/>
          </p:nvSpPr>
          <p:spPr>
            <a:xfrm>
              <a:off x="1300641" y="0"/>
              <a:ext cx="1145978" cy="444897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Bradley Hand ITC TT-Bold"/>
                <a:defRPr sz="22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>
                <a:defRPr>
                  <a:latin typeface="Tahoma"/>
                  <a:ea typeface="Tahoma"/>
                  <a:cs typeface="Tahoma"/>
                  <a:sym typeface="Tahoma"/>
                </a:defRPr>
              </a:pPr>
              <a:r>
                <a:rPr>
                  <a:latin typeface="Bradley Hand ITC TT-Bold"/>
                  <a:ea typeface="Bradley Hand ITC TT-Bold"/>
                  <a:cs typeface="Bradley Hand ITC TT-Bold"/>
                  <a:sym typeface="Bradley Hand ITC TT-Bold"/>
                </a:rPr>
                <a:t>Doing</a:t>
              </a:r>
            </a:p>
          </p:txBody>
        </p:sp>
        <p:sp>
          <p:nvSpPr>
            <p:cNvPr id="457" name="Línea"/>
            <p:cNvSpPr/>
            <p:nvPr/>
          </p:nvSpPr>
          <p:spPr>
            <a:xfrm flipH="1">
              <a:off x="1211262" y="78538"/>
              <a:ext cx="1" cy="4051513"/>
            </a:xfrm>
            <a:prstGeom prst="line">
              <a:avLst/>
            </a:prstGeom>
            <a:noFill/>
            <a:ln w="63500" cap="flat">
              <a:solidFill>
                <a:srgbClr val="5B92C8"/>
              </a:solidFill>
              <a:prstDash val="solid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8" name="Línea"/>
            <p:cNvSpPr/>
            <p:nvPr/>
          </p:nvSpPr>
          <p:spPr>
            <a:xfrm flipH="1">
              <a:off x="89297" y="826066"/>
              <a:ext cx="4018362" cy="8607"/>
            </a:xfrm>
            <a:prstGeom prst="line">
              <a:avLst/>
            </a:prstGeom>
            <a:noFill/>
            <a:ln w="63500" cap="flat">
              <a:solidFill>
                <a:srgbClr val="5B92C8"/>
              </a:solidFill>
              <a:prstDash val="solid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59" name="Línea"/>
            <p:cNvSpPr/>
            <p:nvPr/>
          </p:nvSpPr>
          <p:spPr>
            <a:xfrm>
              <a:off x="2437222" y="76880"/>
              <a:ext cx="24280" cy="4053174"/>
            </a:xfrm>
            <a:prstGeom prst="line">
              <a:avLst/>
            </a:prstGeom>
            <a:noFill/>
            <a:ln w="63500" cap="flat">
              <a:solidFill>
                <a:srgbClr val="5B92C8"/>
              </a:solidFill>
              <a:prstDash val="solid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60" name="Done this week"/>
            <p:cNvSpPr txBox="1"/>
            <p:nvPr/>
          </p:nvSpPr>
          <p:spPr>
            <a:xfrm>
              <a:off x="2524452" y="5118"/>
              <a:ext cx="1955278" cy="444898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Bradley Hand ITC TT-Bold"/>
                <a:defRPr sz="22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>
                <a:defRPr>
                  <a:latin typeface="Tahoma"/>
                  <a:ea typeface="Tahoma"/>
                  <a:cs typeface="Tahoma"/>
                  <a:sym typeface="Tahoma"/>
                </a:defRPr>
              </a:pPr>
              <a:r>
                <a:rPr>
                  <a:latin typeface="Bradley Hand ITC TT-Bold"/>
                  <a:ea typeface="Bradley Hand ITC TT-Bold"/>
                  <a:cs typeface="Bradley Hand ITC TT-Bold"/>
                  <a:sym typeface="Bradley Hand ITC TT-Bold"/>
                </a:rPr>
                <a:t>Done this week</a:t>
              </a:r>
            </a:p>
          </p:txBody>
        </p:sp>
      </p:grpSp>
      <p:sp>
        <p:nvSpPr>
          <p:cNvPr id="462" name="3"/>
          <p:cNvSpPr txBox="1"/>
          <p:nvPr/>
        </p:nvSpPr>
        <p:spPr>
          <a:xfrm>
            <a:off x="6619756" y="4441354"/>
            <a:ext cx="446485" cy="35718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CE1C00"/>
              </a:buClr>
              <a:buFont typeface="Tahoma"/>
              <a:defRPr b="1" sz="2200">
                <a:solidFill>
                  <a:srgbClr val="CE1C00"/>
                </a:solidFill>
                <a:uFill>
                  <a:solidFill>
                    <a:srgbClr val="CE1C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b="0"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</a:defRPr>
            </a:pPr>
            <a:r>
              <a:rPr b="1">
                <a:solidFill>
                  <a:srgbClr val="CE1C00"/>
                </a:solidFill>
                <a:uFill>
                  <a:solidFill>
                    <a:srgbClr val="CE1C00"/>
                  </a:solidFill>
                </a:uFill>
              </a:rPr>
              <a:t>3</a:t>
            </a:r>
          </a:p>
        </p:txBody>
      </p:sp>
      <p:sp>
        <p:nvSpPr>
          <p:cNvPr id="463" name="5"/>
          <p:cNvSpPr txBox="1"/>
          <p:nvPr/>
        </p:nvSpPr>
        <p:spPr>
          <a:xfrm>
            <a:off x="5357991" y="4441354"/>
            <a:ext cx="446486" cy="35718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CE1C00"/>
              </a:buClr>
              <a:buFont typeface="Tahoma"/>
              <a:defRPr b="1" sz="2200">
                <a:solidFill>
                  <a:srgbClr val="CE1C00"/>
                </a:solidFill>
                <a:uFill>
                  <a:solidFill>
                    <a:srgbClr val="CE1C00"/>
                  </a:solidFill>
                </a:u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>
              <a:defRPr b="0"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</a:defRPr>
            </a:pPr>
            <a:r>
              <a:rPr b="1">
                <a:solidFill>
                  <a:srgbClr val="CE1C00"/>
                </a:solidFill>
                <a:uFill>
                  <a:solidFill>
                    <a:srgbClr val="CE1C00"/>
                  </a:solidFill>
                </a:uFill>
              </a:rPr>
              <a:t>5</a:t>
            </a:r>
          </a:p>
        </p:txBody>
      </p:sp>
      <p:grpSp>
        <p:nvGrpSpPr>
          <p:cNvPr id="466" name="Agrupar"/>
          <p:cNvGrpSpPr/>
          <p:nvPr/>
        </p:nvGrpSpPr>
        <p:grpSpPr>
          <a:xfrm>
            <a:off x="9694665" y="3021210"/>
            <a:ext cx="2440778" cy="1607345"/>
            <a:chOff x="0" y="0"/>
            <a:chExt cx="2440776" cy="1607343"/>
          </a:xfrm>
        </p:grpSpPr>
        <p:sp>
          <p:nvSpPr>
            <p:cNvPr id="464" name="Rectángulo"/>
            <p:cNvSpPr/>
            <p:nvPr/>
          </p:nvSpPr>
          <p:spPr>
            <a:xfrm>
              <a:off x="0" y="0"/>
              <a:ext cx="2425899" cy="1607344"/>
            </a:xfrm>
            <a:prstGeom prst="rect">
              <a:avLst/>
            </a:prstGeom>
            <a:gradFill flip="none" rotWithShape="1">
              <a:gsLst>
                <a:gs pos="0">
                  <a:srgbClr val="FFFDAC"/>
                </a:gs>
                <a:gs pos="50000">
                  <a:srgbClr val="FFFECE"/>
                </a:gs>
                <a:gs pos="100000">
                  <a:srgbClr val="FFFEE7"/>
                </a:gs>
              </a:gsLst>
              <a:path path="shape">
                <a:fillToRect l="100000" t="100000" r="0" b="0"/>
              </a:path>
            </a:grad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44648" tIns="44648" rIns="44648" bIns="44648" numCol="1" anchor="ctr">
              <a:noAutofit/>
            </a:bodyPr>
            <a:lstStyle/>
            <a:p>
              <a:pPr algn="ctr" defTabSz="1071562">
                <a:buClr>
                  <a:srgbClr val="000000"/>
                </a:buClr>
                <a:buFont typeface="Tahoma"/>
                <a:defRPr sz="2000">
                  <a:uFill>
                    <a:solidFill>
                      <a:srgbClr val="000000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465" name="Migrate invoicing reports to the new format"/>
            <p:cNvSpPr txBox="1"/>
            <p:nvPr/>
          </p:nvSpPr>
          <p:spPr>
            <a:xfrm>
              <a:off x="14878" y="357184"/>
              <a:ext cx="2425899" cy="1066801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1071562">
                <a:buClr>
                  <a:srgbClr val="000000"/>
                </a:buClr>
                <a:buFont typeface="Bradley Hand ITC TT-Bold"/>
                <a:defRPr sz="2200">
                  <a:uFill>
                    <a:solidFill>
                      <a:srgbClr val="000000"/>
                    </a:solidFill>
                  </a:u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>
                <a:defRPr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  <a:r>
                <a: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Bradley Hand ITC TT-Bold"/>
                  <a:ea typeface="Bradley Hand ITC TT-Bold"/>
                  <a:cs typeface="Bradley Hand ITC TT-Bold"/>
                  <a:sym typeface="Bradley Hand ITC TT-Bold"/>
                </a:rPr>
                <a:t>Migrate invoicing reports to the new format</a:t>
              </a:r>
            </a:p>
          </p:txBody>
        </p:sp>
      </p:grpSp>
      <p:graphicFrame>
        <p:nvGraphicFramePr>
          <p:cNvPr id="467" name="Tabla 1"/>
          <p:cNvGraphicFramePr/>
          <p:nvPr/>
        </p:nvGraphicFramePr>
        <p:xfrm>
          <a:off x="3622476" y="8468320"/>
          <a:ext cx="5625704" cy="8572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03212"/>
                <a:gridCol w="703212"/>
                <a:gridCol w="703212"/>
                <a:gridCol w="703212"/>
                <a:gridCol w="703212"/>
                <a:gridCol w="703212"/>
                <a:gridCol w="703212"/>
                <a:gridCol w="703212"/>
              </a:tblGrid>
              <a:tr h="4286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rPr b="1"/>
                        <a:t>w1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rPr b="1"/>
                        <a:t>w2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rPr b="1"/>
                        <a:t>w3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rPr b="1"/>
                        <a:t>w4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rPr b="1"/>
                        <a:t>w5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rPr b="1"/>
                        <a:t>w6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1"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b="1"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8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10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7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7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  <a:r>
                        <a:t>9</a:t>
                      </a: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i="0" sz="1800">
                          <a:solidFill>
                            <a:srgbClr val="298FAC"/>
                          </a:solidFill>
                          <a:uFill>
                            <a:solidFill>
                              <a:srgbClr val="298FAC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defRPr>
                      </a:pPr>
                    </a:p>
                  </a:txBody>
                  <a:tcPr marL="38100" marR="38100" marT="38100" marB="38100" anchor="t" anchorCtr="0" horzOverflow="overflow">
                    <a:lnL w="12700">
                      <a:solidFill>
                        <a:srgbClr val="298FAC"/>
                      </a:solidFill>
                    </a:lnL>
                    <a:lnR w="12700">
                      <a:solidFill>
                        <a:srgbClr val="298FAC"/>
                      </a:solidFill>
                    </a:lnR>
                    <a:lnT w="12700">
                      <a:solidFill>
                        <a:srgbClr val="298FAC"/>
                      </a:solidFill>
                    </a:lnT>
                    <a:lnB w="12700">
                      <a:solidFill>
                        <a:srgbClr val="298FAC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70" name="Agrupar"/>
          <p:cNvGrpSpPr/>
          <p:nvPr/>
        </p:nvGrpSpPr>
        <p:grpSpPr>
          <a:xfrm>
            <a:off x="9158882" y="5002348"/>
            <a:ext cx="4409105" cy="3051011"/>
            <a:chOff x="0" y="-215900"/>
            <a:chExt cx="4409104" cy="3051009"/>
          </a:xfrm>
        </p:grpSpPr>
        <p:sp>
          <p:nvSpPr>
            <p:cNvPr id="468" name="Lead…"/>
            <p:cNvSpPr txBox="1"/>
            <p:nvPr/>
          </p:nvSpPr>
          <p:spPr>
            <a:xfrm>
              <a:off x="0" y="576926"/>
              <a:ext cx="729258" cy="736998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t">
              <a:spAutoFit/>
            </a:bodyPr>
            <a:lstStyle/>
            <a:p>
              <a:pPr defTabSz="1071562">
                <a:buClr>
                  <a:srgbClr val="296A86"/>
                </a:buClr>
                <a:defRPr sz="14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  <a:r>
                <a:t>Lead</a:t>
              </a:r>
            </a:p>
            <a:p>
              <a:pPr defTabSz="1071562">
                <a:buClr>
                  <a:srgbClr val="296A86"/>
                </a:buClr>
                <a:defRPr sz="14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  <a:r>
                <a:t>time</a:t>
              </a:r>
            </a:p>
            <a:p>
              <a:pPr defTabSz="1071562">
                <a:buClr>
                  <a:srgbClr val="296A86"/>
                </a:buClr>
                <a:defRPr sz="14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  <a:r>
                <a:t>(days)</a:t>
              </a:r>
            </a:p>
          </p:txBody>
        </p:sp>
        <p:graphicFrame>
          <p:nvGraphicFramePr>
            <p:cNvPr id="469" name="Gráfica de columnas 2D"/>
            <p:cNvGraphicFramePr/>
            <p:nvPr/>
          </p:nvGraphicFramePr>
          <p:xfrm>
            <a:off x="525924" y="-215900"/>
            <a:ext cx="3883181" cy="305101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</p:grpSp>
      <p:grpSp>
        <p:nvGrpSpPr>
          <p:cNvPr id="477" name="Agrupar"/>
          <p:cNvGrpSpPr/>
          <p:nvPr/>
        </p:nvGrpSpPr>
        <p:grpSpPr>
          <a:xfrm>
            <a:off x="10141148" y="6232410"/>
            <a:ext cx="4217170" cy="2162969"/>
            <a:chOff x="0" y="0"/>
            <a:chExt cx="4217169" cy="2162968"/>
          </a:xfrm>
        </p:grpSpPr>
        <p:sp>
          <p:nvSpPr>
            <p:cNvPr id="471" name="Línea"/>
            <p:cNvSpPr/>
            <p:nvPr/>
          </p:nvSpPr>
          <p:spPr>
            <a:xfrm>
              <a:off x="0" y="639760"/>
              <a:ext cx="2946797" cy="1862"/>
            </a:xfrm>
            <a:prstGeom prst="line">
              <a:avLst/>
            </a:prstGeom>
            <a:solidFill>
              <a:srgbClr val="F4F4F4"/>
            </a:solidFill>
            <a:ln w="12700" cap="flat">
              <a:solidFill>
                <a:srgbClr val="212121"/>
              </a:solidFill>
              <a:prstDash val="dash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2" name="Línea"/>
            <p:cNvSpPr/>
            <p:nvPr/>
          </p:nvSpPr>
          <p:spPr>
            <a:xfrm>
              <a:off x="0" y="252975"/>
              <a:ext cx="2946797" cy="1862"/>
            </a:xfrm>
            <a:prstGeom prst="line">
              <a:avLst/>
            </a:prstGeom>
            <a:solidFill>
              <a:srgbClr val="F4F4F4"/>
            </a:solidFill>
            <a:ln w="12700" cap="flat">
              <a:solidFill>
                <a:srgbClr val="0433FF"/>
              </a:solidFill>
              <a:prstDash val="dash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3" name="Línea"/>
            <p:cNvSpPr/>
            <p:nvPr/>
          </p:nvSpPr>
          <p:spPr>
            <a:xfrm>
              <a:off x="0" y="1034025"/>
              <a:ext cx="2946797" cy="1862"/>
            </a:xfrm>
            <a:prstGeom prst="line">
              <a:avLst/>
            </a:prstGeom>
            <a:solidFill>
              <a:srgbClr val="F4F4F4"/>
            </a:solidFill>
            <a:ln w="12700" cap="flat">
              <a:solidFill>
                <a:srgbClr val="0433FF"/>
              </a:solidFill>
              <a:prstDash val="dash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74" name="5"/>
            <p:cNvSpPr/>
            <p:nvPr/>
          </p:nvSpPr>
          <p:spPr>
            <a:xfrm>
              <a:off x="2947169" y="446484"/>
              <a:ext cx="1270001" cy="1270001"/>
            </a:xfrm>
            <a:prstGeom prst="line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t">
              <a:spAutoFit/>
            </a:bodyPr>
            <a:lstStyle>
              <a:lvl1pPr defTabSz="1071562">
                <a:buClr>
                  <a:srgbClr val="941100"/>
                </a:buClr>
                <a:defRPr sz="1600">
                  <a:solidFill>
                    <a:srgbClr val="941100"/>
                  </a:solidFill>
                  <a:uFill>
                    <a:solidFill>
                      <a:srgbClr val="941100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</a:defRPr>
              </a:pPr>
              <a:r>
                <a:rPr>
                  <a:solidFill>
                    <a:srgbClr val="941100"/>
                  </a:solidFill>
                  <a:uFill>
                    <a:solidFill>
                      <a:srgbClr val="941100"/>
                    </a:solidFill>
                  </a:uFill>
                </a:rPr>
                <a:t>5</a:t>
              </a:r>
            </a:p>
          </p:txBody>
        </p:sp>
        <p:sp>
          <p:nvSpPr>
            <p:cNvPr id="475" name="7"/>
            <p:cNvSpPr/>
            <p:nvPr/>
          </p:nvSpPr>
          <p:spPr>
            <a:xfrm>
              <a:off x="2947169" y="0"/>
              <a:ext cx="1270001" cy="1270000"/>
            </a:xfrm>
            <a:prstGeom prst="line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t">
              <a:spAutoFit/>
            </a:bodyPr>
            <a:lstStyle>
              <a:lvl1pPr defTabSz="1071562">
                <a:buClr>
                  <a:srgbClr val="0433FF"/>
                </a:buClr>
                <a:defRPr sz="16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</a:defRPr>
              </a:pPr>
              <a:r>
                <a:rPr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7</a:t>
              </a:r>
            </a:p>
          </p:txBody>
        </p:sp>
        <p:sp>
          <p:nvSpPr>
            <p:cNvPr id="476" name="3"/>
            <p:cNvSpPr/>
            <p:nvPr/>
          </p:nvSpPr>
          <p:spPr>
            <a:xfrm>
              <a:off x="2947169" y="892968"/>
              <a:ext cx="1270001" cy="1270001"/>
            </a:xfrm>
            <a:prstGeom prst="line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648" tIns="44648" rIns="44648" bIns="44648" numCol="1" anchor="t">
              <a:spAutoFit/>
            </a:bodyPr>
            <a:lstStyle>
              <a:lvl1pPr defTabSz="1071562">
                <a:buClr>
                  <a:srgbClr val="0433FF"/>
                </a:buClr>
                <a:defRPr sz="16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</a:defRPr>
              </a:pPr>
              <a:r>
                <a:rPr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3</a:t>
              </a:r>
            </a:p>
          </p:txBody>
        </p:sp>
      </p:grpSp>
      <p:grpSp>
        <p:nvGrpSpPr>
          <p:cNvPr id="505" name="Agrupar"/>
          <p:cNvGrpSpPr/>
          <p:nvPr/>
        </p:nvGrpSpPr>
        <p:grpSpPr>
          <a:xfrm>
            <a:off x="5051223" y="5075039"/>
            <a:ext cx="3573603" cy="2381763"/>
            <a:chOff x="0" y="0"/>
            <a:chExt cx="3573601" cy="2381762"/>
          </a:xfrm>
        </p:grpSpPr>
        <p:grpSp>
          <p:nvGrpSpPr>
            <p:cNvPr id="480" name="Agrupar"/>
            <p:cNvGrpSpPr/>
            <p:nvPr/>
          </p:nvGrpSpPr>
          <p:grpSpPr>
            <a:xfrm>
              <a:off x="89296" y="0"/>
              <a:ext cx="878187" cy="535782"/>
              <a:chOff x="0" y="0"/>
              <a:chExt cx="878186" cy="535781"/>
            </a:xfrm>
          </p:grpSpPr>
          <p:sp>
            <p:nvSpPr>
              <p:cNvPr id="478" name="Rectángulo"/>
              <p:cNvSpPr/>
              <p:nvPr/>
            </p:nvSpPr>
            <p:spPr>
              <a:xfrm>
                <a:off x="0" y="0"/>
                <a:ext cx="818554" cy="535782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479" name="orem ipsum dolor sit amet, co nse ctetur"/>
              <p:cNvSpPr txBox="1"/>
              <p:nvPr/>
            </p:nvSpPr>
            <p:spPr>
              <a:xfrm>
                <a:off x="59632" y="85405"/>
                <a:ext cx="818555" cy="1524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5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483" name="Agrupar"/>
            <p:cNvGrpSpPr/>
            <p:nvPr/>
          </p:nvGrpSpPr>
          <p:grpSpPr>
            <a:xfrm>
              <a:off x="178593" y="625078"/>
              <a:ext cx="878187" cy="535782"/>
              <a:chOff x="0" y="0"/>
              <a:chExt cx="878186" cy="535781"/>
            </a:xfrm>
          </p:grpSpPr>
          <p:sp>
            <p:nvSpPr>
              <p:cNvPr id="481" name="Rectángulo"/>
              <p:cNvSpPr/>
              <p:nvPr/>
            </p:nvSpPr>
            <p:spPr>
              <a:xfrm>
                <a:off x="0" y="0"/>
                <a:ext cx="818554" cy="535782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482" name="orem ipsum dolor sit amet, co nse ctetur"/>
              <p:cNvSpPr txBox="1"/>
              <p:nvPr/>
            </p:nvSpPr>
            <p:spPr>
              <a:xfrm>
                <a:off x="59632" y="85405"/>
                <a:ext cx="818555" cy="1524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5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486" name="Agrupar"/>
            <p:cNvGrpSpPr/>
            <p:nvPr/>
          </p:nvGrpSpPr>
          <p:grpSpPr>
            <a:xfrm>
              <a:off x="1190524" y="0"/>
              <a:ext cx="878187" cy="535782"/>
              <a:chOff x="0" y="0"/>
              <a:chExt cx="878186" cy="535781"/>
            </a:xfrm>
          </p:grpSpPr>
          <p:sp>
            <p:nvSpPr>
              <p:cNvPr id="484" name="Rectángulo"/>
              <p:cNvSpPr/>
              <p:nvPr/>
            </p:nvSpPr>
            <p:spPr>
              <a:xfrm>
                <a:off x="0" y="0"/>
                <a:ext cx="818554" cy="535782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485" name="orem ipsum dolor sit amet, co nse ctetur"/>
              <p:cNvSpPr txBox="1"/>
              <p:nvPr/>
            </p:nvSpPr>
            <p:spPr>
              <a:xfrm>
                <a:off x="59632" y="85405"/>
                <a:ext cx="818555" cy="1524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5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489" name="Agrupar"/>
            <p:cNvGrpSpPr/>
            <p:nvPr/>
          </p:nvGrpSpPr>
          <p:grpSpPr>
            <a:xfrm>
              <a:off x="2589609" y="0"/>
              <a:ext cx="878187" cy="535782"/>
              <a:chOff x="0" y="0"/>
              <a:chExt cx="878186" cy="535781"/>
            </a:xfrm>
          </p:grpSpPr>
          <p:sp>
            <p:nvSpPr>
              <p:cNvPr id="487" name="Rectángulo"/>
              <p:cNvSpPr/>
              <p:nvPr/>
            </p:nvSpPr>
            <p:spPr>
              <a:xfrm>
                <a:off x="0" y="0"/>
                <a:ext cx="818554" cy="535782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488" name="orem ipsum dolor sit amet, co nse ctetur"/>
              <p:cNvSpPr txBox="1"/>
              <p:nvPr/>
            </p:nvSpPr>
            <p:spPr>
              <a:xfrm>
                <a:off x="59632" y="85405"/>
                <a:ext cx="818555" cy="1524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5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492" name="Agrupar"/>
            <p:cNvGrpSpPr/>
            <p:nvPr/>
          </p:nvGrpSpPr>
          <p:grpSpPr>
            <a:xfrm rot="240000">
              <a:off x="2499174" y="712989"/>
              <a:ext cx="879457" cy="535783"/>
              <a:chOff x="0" y="0"/>
              <a:chExt cx="879456" cy="535781"/>
            </a:xfrm>
          </p:grpSpPr>
          <p:sp>
            <p:nvSpPr>
              <p:cNvPr id="490" name="Rectángulo"/>
              <p:cNvSpPr/>
              <p:nvPr/>
            </p:nvSpPr>
            <p:spPr>
              <a:xfrm>
                <a:off x="0" y="0"/>
                <a:ext cx="818554" cy="535782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491" name="orem ipsum dolor sit amet, co nse ctetur"/>
              <p:cNvSpPr txBox="1"/>
              <p:nvPr/>
            </p:nvSpPr>
            <p:spPr>
              <a:xfrm>
                <a:off x="60903" y="85569"/>
                <a:ext cx="818554" cy="1524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5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495" name="Agrupar"/>
            <p:cNvGrpSpPr/>
            <p:nvPr/>
          </p:nvGrpSpPr>
          <p:grpSpPr>
            <a:xfrm rot="21360000">
              <a:off x="2677183" y="1516001"/>
              <a:ext cx="878803" cy="535782"/>
              <a:chOff x="0" y="0"/>
              <a:chExt cx="878801" cy="535781"/>
            </a:xfrm>
          </p:grpSpPr>
          <p:sp>
            <p:nvSpPr>
              <p:cNvPr id="493" name="Rectángulo"/>
              <p:cNvSpPr/>
              <p:nvPr/>
            </p:nvSpPr>
            <p:spPr>
              <a:xfrm>
                <a:off x="0" y="0"/>
                <a:ext cx="818554" cy="535782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494" name="orem ipsum dolor sit amet, co nse ctetur"/>
              <p:cNvSpPr txBox="1"/>
              <p:nvPr/>
            </p:nvSpPr>
            <p:spPr>
              <a:xfrm>
                <a:off x="60247" y="84970"/>
                <a:ext cx="818555" cy="1524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5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498" name="Agrupar"/>
            <p:cNvGrpSpPr/>
            <p:nvPr/>
          </p:nvGrpSpPr>
          <p:grpSpPr>
            <a:xfrm>
              <a:off x="1250156" y="892968"/>
              <a:ext cx="878187" cy="535782"/>
              <a:chOff x="0" y="0"/>
              <a:chExt cx="878186" cy="535781"/>
            </a:xfrm>
          </p:grpSpPr>
          <p:sp>
            <p:nvSpPr>
              <p:cNvPr id="496" name="Rectángulo"/>
              <p:cNvSpPr/>
              <p:nvPr/>
            </p:nvSpPr>
            <p:spPr>
              <a:xfrm>
                <a:off x="0" y="0"/>
                <a:ext cx="818554" cy="535782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497" name="orem ipsum dolor sit amet, co nse ctetur"/>
              <p:cNvSpPr txBox="1"/>
              <p:nvPr/>
            </p:nvSpPr>
            <p:spPr>
              <a:xfrm>
                <a:off x="59632" y="85405"/>
                <a:ext cx="818555" cy="1524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5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501" name="Agrupar"/>
            <p:cNvGrpSpPr/>
            <p:nvPr/>
          </p:nvGrpSpPr>
          <p:grpSpPr>
            <a:xfrm>
              <a:off x="0" y="1250156"/>
              <a:ext cx="878187" cy="535782"/>
              <a:chOff x="0" y="0"/>
              <a:chExt cx="878186" cy="535781"/>
            </a:xfrm>
          </p:grpSpPr>
          <p:sp>
            <p:nvSpPr>
              <p:cNvPr id="499" name="Rectángulo"/>
              <p:cNvSpPr/>
              <p:nvPr/>
            </p:nvSpPr>
            <p:spPr>
              <a:xfrm>
                <a:off x="0" y="0"/>
                <a:ext cx="818554" cy="535782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500" name="orem ipsum dolor sit amet, co nse ctetur"/>
              <p:cNvSpPr txBox="1"/>
              <p:nvPr/>
            </p:nvSpPr>
            <p:spPr>
              <a:xfrm>
                <a:off x="59632" y="85405"/>
                <a:ext cx="818555" cy="1524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5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504" name="Agrupar"/>
            <p:cNvGrpSpPr/>
            <p:nvPr/>
          </p:nvGrpSpPr>
          <p:grpSpPr>
            <a:xfrm rot="240000">
              <a:off x="1178475" y="1815960"/>
              <a:ext cx="879458" cy="535782"/>
              <a:chOff x="0" y="0"/>
              <a:chExt cx="879456" cy="535781"/>
            </a:xfrm>
          </p:grpSpPr>
          <p:sp>
            <p:nvSpPr>
              <p:cNvPr id="502" name="Rectángulo"/>
              <p:cNvSpPr/>
              <p:nvPr/>
            </p:nvSpPr>
            <p:spPr>
              <a:xfrm>
                <a:off x="0" y="0"/>
                <a:ext cx="818554" cy="535782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503" name="orem ipsum dolor sit amet, co nse ctetur"/>
              <p:cNvSpPr txBox="1"/>
              <p:nvPr/>
            </p:nvSpPr>
            <p:spPr>
              <a:xfrm>
                <a:off x="60903" y="85569"/>
                <a:ext cx="818554" cy="1524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5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</p:grpSp>
      <p:grpSp>
        <p:nvGrpSpPr>
          <p:cNvPr id="510" name="Agrupar"/>
          <p:cNvGrpSpPr/>
          <p:nvPr/>
        </p:nvGrpSpPr>
        <p:grpSpPr>
          <a:xfrm>
            <a:off x="6390677" y="5342929"/>
            <a:ext cx="675285" cy="2265025"/>
            <a:chOff x="0" y="0"/>
            <a:chExt cx="675283" cy="2265023"/>
          </a:xfrm>
        </p:grpSpPr>
        <p:pic>
          <p:nvPicPr>
            <p:cNvPr id="506" name="image212.gif" descr="image212.g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7890" y="0"/>
              <a:ext cx="338234" cy="386063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507" name="image211.gif" descr="image211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89296"/>
              <a:ext cx="293877" cy="382724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508" name="image210.gif" descr="image210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7890" y="982265"/>
              <a:ext cx="407394" cy="418607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509" name="image213.gif" descr="image213.g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9296" y="1875234"/>
              <a:ext cx="270119" cy="389790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</p:grpSp>
      <p:grpSp>
        <p:nvGrpSpPr>
          <p:cNvPr id="516" name="Agrupar"/>
          <p:cNvGrpSpPr/>
          <p:nvPr/>
        </p:nvGrpSpPr>
        <p:grpSpPr>
          <a:xfrm>
            <a:off x="5300796" y="7625729"/>
            <a:ext cx="3108371" cy="574701"/>
            <a:chOff x="0" y="0"/>
            <a:chExt cx="3108369" cy="574699"/>
          </a:xfrm>
        </p:grpSpPr>
        <p:sp>
          <p:nvSpPr>
            <p:cNvPr id="511" name="Flecha"/>
            <p:cNvSpPr/>
            <p:nvPr/>
          </p:nvSpPr>
          <p:spPr>
            <a:xfrm>
              <a:off x="0" y="0"/>
              <a:ext cx="3108370" cy="574700"/>
            </a:xfrm>
            <a:prstGeom prst="rightArrow">
              <a:avLst>
                <a:gd name="adj1" fmla="val 50000"/>
                <a:gd name="adj2" fmla="val 42667"/>
              </a:avLst>
            </a:prstGeom>
            <a:solidFill>
              <a:srgbClr val="A6DBEC"/>
            </a:solidFill>
            <a:ln w="3175" cap="flat">
              <a:solidFill>
                <a:srgbClr val="135061"/>
              </a:solidFill>
              <a:prstDash val="solid"/>
              <a:round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defTabSz="535781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12" name="Avg cycle time:        days"/>
            <p:cNvSpPr txBox="1"/>
            <p:nvPr/>
          </p:nvSpPr>
          <p:spPr>
            <a:xfrm>
              <a:off x="18317" y="128215"/>
              <a:ext cx="3065861" cy="279401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Tahoma"/>
                <a:defRPr b="1" sz="18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 b="0"/>
              </a:pPr>
              <a:r>
                <a:rPr b="1"/>
                <a:t>Avg cycle time:        days   </a:t>
              </a:r>
            </a:p>
          </p:txBody>
        </p:sp>
        <p:grpSp>
          <p:nvGrpSpPr>
            <p:cNvPr id="515" name="Agrupar"/>
            <p:cNvGrpSpPr/>
            <p:nvPr/>
          </p:nvGrpSpPr>
          <p:grpSpPr>
            <a:xfrm>
              <a:off x="1804255" y="89481"/>
              <a:ext cx="600651" cy="373600"/>
              <a:chOff x="0" y="0"/>
              <a:chExt cx="600650" cy="373599"/>
            </a:xfrm>
          </p:grpSpPr>
          <p:sp>
            <p:nvSpPr>
              <p:cNvPr id="513" name="Rectángulo"/>
              <p:cNvSpPr/>
              <p:nvPr/>
            </p:nvSpPr>
            <p:spPr>
              <a:xfrm>
                <a:off x="0" y="38734"/>
                <a:ext cx="372071" cy="334866"/>
              </a:xfrm>
              <a:prstGeom prst="rect">
                <a:avLst/>
              </a:prstGeom>
              <a:solidFill>
                <a:srgbClr val="A6FBA9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514" name="5"/>
              <p:cNvSpPr txBox="1"/>
              <p:nvPr/>
            </p:nvSpPr>
            <p:spPr>
              <a:xfrm>
                <a:off x="49986" y="0"/>
                <a:ext cx="550665" cy="342900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1E7188"/>
                  </a:buClr>
                  <a:buFont typeface="Tahoma"/>
                  <a:defRPr b="1" sz="2200">
                    <a:solidFill>
                      <a:srgbClr val="1E7188"/>
                    </a:solidFill>
                    <a:uFill>
                      <a:solidFill>
                        <a:srgbClr val="1E7188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 b="0"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 b="1">
                    <a:solidFill>
                      <a:srgbClr val="1E7188"/>
                    </a:solidFill>
                    <a:uFill>
                      <a:solidFill>
                        <a:srgbClr val="1E7188"/>
                      </a:solidFill>
                    </a:uFill>
                  </a:rPr>
                  <a:t>5</a:t>
                </a:r>
              </a:p>
            </p:txBody>
          </p:sp>
        </p:grpSp>
      </p:grpSp>
      <p:sp>
        <p:nvSpPr>
          <p:cNvPr id="517" name="© Henrik Kniberg"/>
          <p:cNvSpPr txBox="1"/>
          <p:nvPr/>
        </p:nvSpPr>
        <p:spPr>
          <a:xfrm>
            <a:off x="7994099" y="9803945"/>
            <a:ext cx="2300233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2200"/>
            </a:lvl1pPr>
          </a:lstStyle>
          <a:p>
            <a:pPr/>
            <a:r>
              <a:t>© Henrik Kniberg</a:t>
            </a:r>
          </a:p>
        </p:txBody>
      </p:sp>
      <p:sp>
        <p:nvSpPr>
          <p:cNvPr id="51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6" grpId="3"/>
      <p:bldP build="whole" bldLvl="1" animBg="1" rev="0" advAuto="0" spid="463" grpId="5"/>
      <p:bldP build="whole" bldLvl="1" animBg="1" rev="0" advAuto="0" spid="517" grpId="11"/>
      <p:bldP build="whole" bldLvl="1" animBg="1" rev="0" advAuto="0" spid="461" grpId="1"/>
      <p:bldP build="whole" bldLvl="1" animBg="1" rev="0" advAuto="0" spid="505" grpId="2"/>
      <p:bldP build="whole" bldLvl="1" animBg="1" rev="0" advAuto="0" spid="477" grpId="9"/>
      <p:bldP build="whole" bldLvl="1" animBg="1" rev="0" advAuto="0" spid="516" grpId="10"/>
      <p:bldP build="whole" bldLvl="1" animBg="1" rev="0" advAuto="0" spid="462" grpId="4"/>
      <p:bldP build="whole" bldLvl="1" animBg="1" rev="0" advAuto="0" spid="470" grpId="8"/>
      <p:bldP build="whole" bldLvl="1" animBg="1" rev="0" advAuto="0" spid="467" grpId="7"/>
      <p:bldP build="whole" bldLvl="1" animBg="1" rev="0" advAuto="0" spid="510" grpId="6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Ejemplos de tableros Kanb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Ejemplos de tableros Kanban</a:t>
            </a:r>
          </a:p>
        </p:txBody>
      </p:sp>
      <p:sp>
        <p:nvSpPr>
          <p:cNvPr id="521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2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530" y="1887216"/>
            <a:ext cx="12790918" cy="7477768"/>
          </a:xfrm>
          <a:prstGeom prst="rect">
            <a:avLst/>
          </a:prstGeom>
          <a:ln w="3175">
            <a:miter lim="400000"/>
          </a:ln>
        </p:spPr>
      </p:pic>
      <p:pic>
        <p:nvPicPr>
          <p:cNvPr id="52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237" y="4732786"/>
            <a:ext cx="3202303" cy="2664024"/>
          </a:xfrm>
          <a:prstGeom prst="rect">
            <a:avLst/>
          </a:prstGeom>
          <a:ln w="3175">
            <a:miter lim="400000"/>
          </a:ln>
        </p:spPr>
      </p:pic>
      <p:sp>
        <p:nvSpPr>
          <p:cNvPr id="52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© Mattias Skarin, 10 kanban boards and their context"/>
          <p:cNvSpPr txBox="1"/>
          <p:nvPr/>
        </p:nvSpPr>
        <p:spPr>
          <a:xfrm>
            <a:off x="5861485" y="10636734"/>
            <a:ext cx="6823983" cy="454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© Mattias Skarin, </a:t>
            </a:r>
            <a:r>
              <a:rPr u="sng">
                <a:solidFill>
                  <a:srgbClr val="0433FF"/>
                </a:solidFill>
                <a:hlinkClick r:id="rId4" invalidUrl="" action="" tgtFrame="" tooltip="" history="1" highlightClick="0" endSnd="0"/>
              </a:rPr>
              <a:t>10 kanban boards and their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ableros para features y tare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Tableros para features y tareas</a:t>
            </a:r>
          </a:p>
        </p:txBody>
      </p:sp>
      <p:sp>
        <p:nvSpPr>
          <p:cNvPr id="528" name="¿Cómo representar en un mismo tablero features (historias de usuario) y las tareas en las que se descompone?…"/>
          <p:cNvSpPr txBox="1"/>
          <p:nvPr>
            <p:ph type="body" sz="half" idx="1"/>
          </p:nvPr>
        </p:nvSpPr>
        <p:spPr>
          <a:xfrm>
            <a:off x="1015562" y="2172874"/>
            <a:ext cx="16407480" cy="2563142"/>
          </a:xfrm>
          <a:prstGeom prst="rect">
            <a:avLst/>
          </a:prstGeom>
        </p:spPr>
        <p:txBody>
          <a:bodyPr/>
          <a:lstStyle/>
          <a:p>
            <a:pPr lvl="1">
              <a:defRPr sz="2600"/>
            </a:pPr>
            <a:r>
              <a:t>¿Cómo representar en un mismo tablero features (historias de usuario) y las tareas en las que se descompone?</a:t>
            </a:r>
          </a:p>
          <a:p>
            <a:pPr lvl="1">
              <a:defRPr sz="2600"/>
            </a:pPr>
            <a:r>
              <a:t>Una solución es la propuesta que hace Mike Burrows en su libro "Kanban from the Inside" de tablero multi-nivel que usa el patrón expandir-colapsar. Llama "Epic" a lo que nosotros denominamos feature o historia de usuario.</a:t>
            </a:r>
          </a:p>
        </p:txBody>
      </p:sp>
      <p:sp>
        <p:nvSpPr>
          <p:cNvPr id="52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0" name="IMG_0014.jpg" descr="IMG_00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8643" y="4718945"/>
            <a:ext cx="11889668" cy="6162994"/>
          </a:xfrm>
          <a:prstGeom prst="rect">
            <a:avLst/>
          </a:prstGeom>
          <a:ln w="3175">
            <a:miter lim="400000"/>
          </a:ln>
        </p:spPr>
      </p:pic>
      <p:sp>
        <p:nvSpPr>
          <p:cNvPr id="531" name="Rectángulo"/>
          <p:cNvSpPr/>
          <p:nvPr/>
        </p:nvSpPr>
        <p:spPr>
          <a:xfrm>
            <a:off x="7619629" y="6760004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32" name="(description)"/>
          <p:cNvSpPr txBox="1"/>
          <p:nvPr/>
        </p:nvSpPr>
        <p:spPr>
          <a:xfrm>
            <a:off x="7627089" y="6862650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33" name="Rectángulo"/>
          <p:cNvSpPr/>
          <p:nvPr/>
        </p:nvSpPr>
        <p:spPr>
          <a:xfrm>
            <a:off x="3845783" y="6898377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34" name="(description)"/>
          <p:cNvSpPr txBox="1"/>
          <p:nvPr/>
        </p:nvSpPr>
        <p:spPr>
          <a:xfrm>
            <a:off x="3853243" y="7001023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35" name="Rectángulo"/>
          <p:cNvSpPr/>
          <p:nvPr/>
        </p:nvSpPr>
        <p:spPr>
          <a:xfrm>
            <a:off x="4095982" y="7455641"/>
            <a:ext cx="517183" cy="334866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36" name="(description)"/>
          <p:cNvSpPr txBox="1"/>
          <p:nvPr/>
        </p:nvSpPr>
        <p:spPr>
          <a:xfrm>
            <a:off x="4103442" y="7558286"/>
            <a:ext cx="520900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37" name="Rectángulo"/>
          <p:cNvSpPr/>
          <p:nvPr/>
        </p:nvSpPr>
        <p:spPr>
          <a:xfrm>
            <a:off x="3754801" y="7910550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38" name="(description)"/>
          <p:cNvSpPr txBox="1"/>
          <p:nvPr/>
        </p:nvSpPr>
        <p:spPr>
          <a:xfrm>
            <a:off x="3762261" y="8013196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39" name="Rectángulo"/>
          <p:cNvSpPr/>
          <p:nvPr/>
        </p:nvSpPr>
        <p:spPr>
          <a:xfrm>
            <a:off x="3970883" y="8627032"/>
            <a:ext cx="517182" cy="334866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40" name="(description)"/>
          <p:cNvSpPr txBox="1"/>
          <p:nvPr/>
        </p:nvSpPr>
        <p:spPr>
          <a:xfrm>
            <a:off x="3978343" y="8729678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41" name="Rectángulo"/>
          <p:cNvSpPr/>
          <p:nvPr/>
        </p:nvSpPr>
        <p:spPr>
          <a:xfrm>
            <a:off x="5267374" y="6746223"/>
            <a:ext cx="517182" cy="334866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42" name="(description)"/>
          <p:cNvSpPr txBox="1"/>
          <p:nvPr/>
        </p:nvSpPr>
        <p:spPr>
          <a:xfrm>
            <a:off x="5274834" y="6848868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43" name="Rectángulo"/>
          <p:cNvSpPr/>
          <p:nvPr/>
        </p:nvSpPr>
        <p:spPr>
          <a:xfrm>
            <a:off x="5437965" y="7250931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44" name="(description)"/>
          <p:cNvSpPr txBox="1"/>
          <p:nvPr/>
        </p:nvSpPr>
        <p:spPr>
          <a:xfrm>
            <a:off x="5445425" y="7353577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45" name="Rectángulo"/>
          <p:cNvSpPr/>
          <p:nvPr/>
        </p:nvSpPr>
        <p:spPr>
          <a:xfrm>
            <a:off x="5051021" y="7750044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46" name="(description)"/>
          <p:cNvSpPr txBox="1"/>
          <p:nvPr/>
        </p:nvSpPr>
        <p:spPr>
          <a:xfrm>
            <a:off x="5058481" y="7852690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47" name="Rectángulo"/>
          <p:cNvSpPr/>
          <p:nvPr/>
        </p:nvSpPr>
        <p:spPr>
          <a:xfrm>
            <a:off x="5522098" y="8251731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48" name="(description)"/>
          <p:cNvSpPr txBox="1"/>
          <p:nvPr/>
        </p:nvSpPr>
        <p:spPr>
          <a:xfrm>
            <a:off x="5529558" y="8354377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49" name="Rectángulo"/>
          <p:cNvSpPr/>
          <p:nvPr/>
        </p:nvSpPr>
        <p:spPr>
          <a:xfrm>
            <a:off x="5046226" y="8733839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50" name="(description)"/>
          <p:cNvSpPr txBox="1"/>
          <p:nvPr/>
        </p:nvSpPr>
        <p:spPr>
          <a:xfrm>
            <a:off x="5053686" y="8836485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51" name="Rectángulo"/>
          <p:cNvSpPr/>
          <p:nvPr/>
        </p:nvSpPr>
        <p:spPr>
          <a:xfrm>
            <a:off x="8724684" y="6693282"/>
            <a:ext cx="517182" cy="334866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52" name="(description)"/>
          <p:cNvSpPr txBox="1"/>
          <p:nvPr/>
        </p:nvSpPr>
        <p:spPr>
          <a:xfrm>
            <a:off x="8732144" y="6795927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53" name="Rectángulo"/>
          <p:cNvSpPr/>
          <p:nvPr/>
        </p:nvSpPr>
        <p:spPr>
          <a:xfrm>
            <a:off x="8531347" y="7137204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54" name="(description)"/>
          <p:cNvSpPr txBox="1"/>
          <p:nvPr/>
        </p:nvSpPr>
        <p:spPr>
          <a:xfrm>
            <a:off x="8538807" y="7239850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55" name="Rectángulo"/>
          <p:cNvSpPr/>
          <p:nvPr/>
        </p:nvSpPr>
        <p:spPr>
          <a:xfrm>
            <a:off x="9838786" y="6775998"/>
            <a:ext cx="517182" cy="334866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56" name="(description)"/>
          <p:cNvSpPr txBox="1"/>
          <p:nvPr/>
        </p:nvSpPr>
        <p:spPr>
          <a:xfrm>
            <a:off x="9846246" y="6878643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57" name="Rectángulo"/>
          <p:cNvSpPr/>
          <p:nvPr/>
        </p:nvSpPr>
        <p:spPr>
          <a:xfrm>
            <a:off x="9988351" y="8267725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58" name="(description)"/>
          <p:cNvSpPr txBox="1"/>
          <p:nvPr/>
        </p:nvSpPr>
        <p:spPr>
          <a:xfrm>
            <a:off x="9995811" y="8370371"/>
            <a:ext cx="520900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59" name="Rectángulo"/>
          <p:cNvSpPr/>
          <p:nvPr/>
        </p:nvSpPr>
        <p:spPr>
          <a:xfrm>
            <a:off x="10137916" y="8749833"/>
            <a:ext cx="517183" cy="334866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60" name="(description)"/>
          <p:cNvSpPr txBox="1"/>
          <p:nvPr/>
        </p:nvSpPr>
        <p:spPr>
          <a:xfrm>
            <a:off x="10145376" y="8852479"/>
            <a:ext cx="520900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61" name="Rectángulo"/>
          <p:cNvSpPr/>
          <p:nvPr/>
        </p:nvSpPr>
        <p:spPr>
          <a:xfrm>
            <a:off x="8729208" y="8462293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62" name="(description)"/>
          <p:cNvSpPr txBox="1"/>
          <p:nvPr/>
        </p:nvSpPr>
        <p:spPr>
          <a:xfrm>
            <a:off x="8736668" y="8564939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63" name="Rectángulo"/>
          <p:cNvSpPr/>
          <p:nvPr/>
        </p:nvSpPr>
        <p:spPr>
          <a:xfrm>
            <a:off x="6399122" y="9609514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64" name="(description)"/>
          <p:cNvSpPr txBox="1"/>
          <p:nvPr/>
        </p:nvSpPr>
        <p:spPr>
          <a:xfrm>
            <a:off x="6406582" y="9712160"/>
            <a:ext cx="520900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65" name="Rectángulo"/>
          <p:cNvSpPr/>
          <p:nvPr/>
        </p:nvSpPr>
        <p:spPr>
          <a:xfrm>
            <a:off x="8526553" y="8120340"/>
            <a:ext cx="517182" cy="334866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66" name="(description)"/>
          <p:cNvSpPr txBox="1"/>
          <p:nvPr/>
        </p:nvSpPr>
        <p:spPr>
          <a:xfrm>
            <a:off x="8534013" y="8222985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67" name="Rectángulo"/>
          <p:cNvSpPr/>
          <p:nvPr/>
        </p:nvSpPr>
        <p:spPr>
          <a:xfrm>
            <a:off x="8742779" y="8918853"/>
            <a:ext cx="517182" cy="334866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68" name="(description)"/>
          <p:cNvSpPr txBox="1"/>
          <p:nvPr/>
        </p:nvSpPr>
        <p:spPr>
          <a:xfrm>
            <a:off x="8750239" y="9021498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  <p:sp>
        <p:nvSpPr>
          <p:cNvPr id="569" name="Rectángulo"/>
          <p:cNvSpPr/>
          <p:nvPr/>
        </p:nvSpPr>
        <p:spPr>
          <a:xfrm>
            <a:off x="8880614" y="7351059"/>
            <a:ext cx="517182" cy="334867"/>
          </a:xfrm>
          <a:prstGeom prst="rect">
            <a:avLst/>
          </a:prstGeom>
          <a:gradFill>
            <a:gsLst>
              <a:gs pos="0">
                <a:srgbClr val="FFFDAC"/>
              </a:gs>
              <a:gs pos="50000">
                <a:srgbClr val="FFFECE"/>
              </a:gs>
              <a:gs pos="100000">
                <a:srgbClr val="FFFEE7"/>
              </a:gs>
            </a:gsLst>
            <a:path>
              <a:fillToRect l="100000" t="100000" r="0" b="0"/>
            </a:path>
          </a:gradFill>
          <a:ln w="3175">
            <a:solidFill>
              <a:srgbClr val="000000"/>
            </a:solidFill>
          </a:ln>
          <a:effectLst>
            <a:outerShdw sx="100000" sy="100000" kx="0" ky="0" algn="b" rotWithShape="0" blurRad="38100" dist="12700" dir="5400000">
              <a:srgbClr val="000000">
                <a:alpha val="38000"/>
              </a:srgbClr>
            </a:outerShdw>
          </a:effectLst>
        </p:spPr>
        <p:txBody>
          <a:bodyPr lIns="44648" tIns="44648" rIns="44648" bIns="44648" anchor="ctr"/>
          <a:lstStyle/>
          <a:p>
            <a:pPr algn="ctr" defTabSz="1071562">
              <a:buClr>
                <a:srgbClr val="000000"/>
              </a:buClr>
              <a:buFont typeface="Bradley Hand ITC TT-Bold"/>
              <a:defRPr sz="1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</p:txBody>
      </p:sp>
      <p:sp>
        <p:nvSpPr>
          <p:cNvPr id="570" name="(description)"/>
          <p:cNvSpPr txBox="1"/>
          <p:nvPr/>
        </p:nvSpPr>
        <p:spPr>
          <a:xfrm>
            <a:off x="8888074" y="7453705"/>
            <a:ext cx="520899" cy="1270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071562">
              <a:buClr>
                <a:srgbClr val="929292"/>
              </a:buClr>
              <a:buFont typeface="Bradley Hand ITC TT-Bold"/>
              <a:defRPr sz="5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296A86"/>
                </a:solidFill>
                <a:uFill>
                  <a:solidFill>
                    <a:srgbClr val="296A86"/>
                  </a:solidFill>
                </a:uFill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(description)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afterEffec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after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entr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entr" nodeType="after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ntr" nodeType="afterEffect" presetSubtype="0" presetID="1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entr" nodeType="afterEffect" presetSubtype="0" presetID="1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Class="entr" nodeType="afterEffect" presetSubtype="0" presetID="1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7" grpId="17"/>
      <p:bldP build="whole" bldLvl="1" animBg="1" rev="0" advAuto="0" spid="570" grpId="40"/>
      <p:bldP build="whole" bldLvl="1" animBg="1" rev="0" advAuto="0" spid="533" grpId="3"/>
      <p:bldP build="whole" bldLvl="1" animBg="1" rev="0" advAuto="0" spid="535" grpId="5"/>
      <p:bldP build="whole" bldLvl="1" animBg="1" rev="0" advAuto="0" spid="548" grpId="18"/>
      <p:bldP build="whole" bldLvl="1" animBg="1" rev="0" advAuto="0" spid="569" grpId="39"/>
      <p:bldP build="whole" bldLvl="1" animBg="1" rev="0" advAuto="0" spid="554" grpId="24"/>
      <p:bldP build="whole" bldLvl="1" animBg="1" rev="0" advAuto="0" spid="549" grpId="19"/>
      <p:bldP build="whole" bldLvl="1" animBg="1" rev="0" advAuto="0" spid="543" grpId="13"/>
      <p:bldP build="whole" bldLvl="1" animBg="1" rev="0" advAuto="0" spid="557" grpId="27"/>
      <p:bldP build="whole" bldLvl="1" animBg="1" rev="0" advAuto="0" spid="534" grpId="4"/>
      <p:bldP build="whole" bldLvl="1" animBg="1" rev="0" advAuto="0" spid="561" grpId="31"/>
      <p:bldP build="whole" bldLvl="1" animBg="1" rev="0" advAuto="0" spid="541" grpId="11"/>
      <p:bldP build="whole" bldLvl="1" animBg="1" rev="0" advAuto="0" spid="538" grpId="8"/>
      <p:bldP build="whole" bldLvl="1" animBg="1" rev="0" advAuto="0" spid="536" grpId="6"/>
      <p:bldP build="whole" bldLvl="1" animBg="1" rev="0" advAuto="0" spid="562" grpId="32"/>
      <p:bldP build="whole" bldLvl="1" animBg="1" rev="0" advAuto="0" spid="566" grpId="36"/>
      <p:bldP build="whole" bldLvl="1" animBg="1" rev="0" advAuto="0" spid="537" grpId="7"/>
      <p:bldP build="whole" bldLvl="1" animBg="1" rev="0" advAuto="0" spid="565" grpId="35"/>
      <p:bldP build="whole" bldLvl="1" animBg="1" rev="0" advAuto="0" spid="553" grpId="23"/>
      <p:bldP build="whole" bldLvl="1" animBg="1" rev="0" advAuto="0" spid="532" grpId="2"/>
      <p:bldP build="whole" bldLvl="1" animBg="1" rev="0" advAuto="0" spid="563" grpId="33"/>
      <p:bldP build="whole" bldLvl="1" animBg="1" rev="0" advAuto="0" spid="550" grpId="20"/>
      <p:bldP build="whole" bldLvl="1" animBg="1" rev="0" advAuto="0" spid="542" grpId="12"/>
      <p:bldP build="whole" bldLvl="1" animBg="1" rev="0" advAuto="0" spid="560" grpId="30"/>
      <p:bldP build="whole" bldLvl="1" animBg="1" rev="0" advAuto="0" spid="544" grpId="14"/>
      <p:bldP build="whole" bldLvl="1" animBg="1" rev="0" advAuto="0" spid="564" grpId="34"/>
      <p:bldP build="whole" bldLvl="1" animBg="1" rev="0" advAuto="0" spid="531" grpId="1"/>
      <p:bldP build="whole" bldLvl="1" animBg="1" rev="0" advAuto="0" spid="559" grpId="29"/>
      <p:bldP build="whole" bldLvl="1" animBg="1" rev="0" advAuto="0" spid="567" grpId="37"/>
      <p:bldP build="whole" bldLvl="1" animBg="1" rev="0" advAuto="0" spid="540" grpId="10"/>
      <p:bldP build="whole" bldLvl="1" animBg="1" rev="0" advAuto="0" spid="551" grpId="21"/>
      <p:bldP build="whole" bldLvl="1" animBg="1" rev="0" advAuto="0" spid="545" grpId="15"/>
      <p:bldP build="whole" bldLvl="1" animBg="1" rev="0" advAuto="0" spid="552" grpId="22"/>
      <p:bldP build="whole" bldLvl="1" animBg="1" rev="0" advAuto="0" spid="546" grpId="16"/>
      <p:bldP build="whole" bldLvl="1" animBg="1" rev="0" advAuto="0" spid="556" grpId="26"/>
      <p:bldP build="whole" bldLvl="1" animBg="1" rev="0" advAuto="0" spid="539" grpId="9"/>
      <p:bldP build="whole" bldLvl="1" animBg="1" rev="0" advAuto="0" spid="555" grpId="25"/>
      <p:bldP build="whole" bldLvl="1" animBg="1" rev="0" advAuto="0" spid="568" grpId="38"/>
      <p:bldP build="whole" bldLvl="1" animBg="1" rev="0" advAuto="0" spid="558" grpId="28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Ejemplos de tableros Kanb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Ejemplos de tableros Kanban</a:t>
            </a:r>
          </a:p>
        </p:txBody>
      </p:sp>
      <p:sp>
        <p:nvSpPr>
          <p:cNvPr id="573" name="Tableros Kanban multi-nivel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Tableros Kanban </a:t>
            </a:r>
            <a:r>
              <a:rPr b="1"/>
              <a:t>multi-nivel</a:t>
            </a:r>
          </a:p>
        </p:txBody>
      </p:sp>
      <p:sp>
        <p:nvSpPr>
          <p:cNvPr id="5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5" name="multi_tier_kanban.png" descr="multi_tier_kanb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7653" y="2782547"/>
            <a:ext cx="11412694" cy="711391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Estados en parale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Estados en paralelo</a:t>
            </a:r>
          </a:p>
        </p:txBody>
      </p:sp>
      <p:sp>
        <p:nvSpPr>
          <p:cNvPr id="578" name="En todos los ejemplos que hemos mostrado los ítems cambian de estado de forma secuencia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En todos los ejemplos que hemos mostrado los ítems cambian de estado de forma secuencial.</a:t>
            </a:r>
          </a:p>
          <a:p>
            <a:pPr lvl="1"/>
            <a:r>
              <a:t>Es posible incorporar cambios de estado paralelos </a:t>
            </a:r>
            <a:br/>
            <a:r>
              <a:t>mostrando los estados como tickets dentro del ítem </a:t>
            </a:r>
            <a:br/>
            <a:r>
              <a:t>de trabajo.</a:t>
            </a:r>
          </a:p>
          <a:p>
            <a:pPr lvl="1"/>
          </a:p>
          <a:p>
            <a:pPr lvl="1"/>
            <a:r>
              <a:t>También se puede mostrar un estado (por ejemplo: </a:t>
            </a:r>
            <a:br/>
            <a:r>
              <a:t>defectuoso) con un pos-it sobre el ítem de trabajo.</a:t>
            </a:r>
          </a:p>
          <a:p>
            <a:pPr lvl="2"/>
            <a:r>
              <a:t>De esta forma un ítem con un defecto lo podemos</a:t>
            </a:r>
            <a:br/>
            <a:r>
              <a:t>dejar visible en su columna actual, sin volverlo a </a:t>
            </a:r>
            <a:br/>
            <a:r>
              <a:t>llevar a columnas retrasadas.</a:t>
            </a:r>
          </a:p>
          <a:p>
            <a:pPr lvl="2"/>
            <a:r>
              <a:t>También se puede al mismo tiempo crear un </a:t>
            </a:r>
            <a:br/>
            <a:r>
              <a:t>nuevo ítem de trabajo de tipo </a:t>
            </a:r>
            <a:r>
              <a:rPr i="1"/>
              <a:t>bug</a:t>
            </a:r>
            <a:r>
              <a:t> para resolver</a:t>
            </a:r>
            <a:br/>
            <a:r>
              <a:t>el error.</a:t>
            </a:r>
          </a:p>
        </p:txBody>
      </p:sp>
      <p:sp>
        <p:nvSpPr>
          <p:cNvPr id="57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0" name="IMG_0011.jpg" descr="IMG_00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5547" y="3218791"/>
            <a:ext cx="5279100" cy="1446015"/>
          </a:xfrm>
          <a:prstGeom prst="rect">
            <a:avLst/>
          </a:prstGeom>
          <a:ln w="3175">
            <a:miter lim="400000"/>
          </a:ln>
        </p:spPr>
      </p:pic>
      <p:pic>
        <p:nvPicPr>
          <p:cNvPr id="581" name="IMG_0012.jpg" descr="IMG_001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0947" y="5839149"/>
            <a:ext cx="6738978" cy="446192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ablero Kanban muy comple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Tablero Kanban muy completo</a:t>
            </a:r>
          </a:p>
        </p:txBody>
      </p:sp>
      <p:sp>
        <p:nvSpPr>
          <p:cNvPr id="584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85" name="kanban_board_1.png" descr="kanban_board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3371" y="1902111"/>
            <a:ext cx="11578829" cy="7954042"/>
          </a:xfrm>
          <a:prstGeom prst="rect">
            <a:avLst/>
          </a:prstGeom>
          <a:ln w="3175">
            <a:miter lim="400000"/>
          </a:ln>
        </p:spPr>
      </p:pic>
      <p:sp>
        <p:nvSpPr>
          <p:cNvPr id="586" name="http://ketiljensen.wordpress.com/2009/10/31/kanban-the-next-step-in-the-agile-evolution/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3402433" y="10072448"/>
            <a:ext cx="11483134" cy="454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2200" u="sng">
                <a:solidFill>
                  <a:srgbClr val="0433FF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http://ketiljensen.wordpress.com/2009/10/31/kanban-the-next-step-in-the-agile-evolution/</a:t>
            </a:r>
          </a:p>
        </p:txBody>
      </p:sp>
      <p:sp>
        <p:nvSpPr>
          <p:cNvPr id="58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Kanban evoluciona en cada equip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Kanban evoluciona en cada equipo</a:t>
            </a:r>
          </a:p>
        </p:txBody>
      </p:sp>
      <p:sp>
        <p:nvSpPr>
          <p:cNvPr id="590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91" name="image366.jpg" descr="image366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078" y="6797723"/>
            <a:ext cx="5119689" cy="3988594"/>
          </a:xfrm>
          <a:prstGeom prst="rect">
            <a:avLst/>
          </a:prstGeom>
          <a:effectLst>
            <a:outerShdw sx="100000" sy="100000" kx="0" ky="0" algn="b" rotWithShape="0" blurRad="330200" dist="152400" dir="2700000">
              <a:srgbClr val="424242">
                <a:alpha val="64999"/>
              </a:srgbClr>
            </a:outerShdw>
          </a:effectLst>
        </p:spPr>
      </p:pic>
      <p:pic>
        <p:nvPicPr>
          <p:cNvPr id="592" name="image367.jpg" descr="image36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722" y="7088040"/>
            <a:ext cx="6697266" cy="3474110"/>
          </a:xfrm>
          <a:prstGeom prst="rect">
            <a:avLst/>
          </a:prstGeom>
          <a:effectLst>
            <a:outerShdw sx="100000" sy="100000" kx="0" ky="0" algn="b" rotWithShape="0" blurRad="330200" dist="152400" dir="2700000">
              <a:srgbClr val="424242">
                <a:alpha val="64999"/>
              </a:srgbClr>
            </a:outerShdw>
          </a:effectLst>
        </p:spPr>
      </p:pic>
      <p:pic>
        <p:nvPicPr>
          <p:cNvPr id="593" name="image368.jpg" descr="image368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1393" y="5597791"/>
            <a:ext cx="6399610" cy="4407279"/>
          </a:xfrm>
          <a:prstGeom prst="rect">
            <a:avLst/>
          </a:prstGeom>
          <a:effectLst>
            <a:outerShdw sx="100000" sy="100000" kx="0" ky="0" algn="b" rotWithShape="0" blurRad="330200" dist="152400" dir="2700000">
              <a:srgbClr val="424242">
                <a:alpha val="64999"/>
              </a:srgbClr>
            </a:outerShdw>
          </a:effectLst>
        </p:spPr>
      </p:pic>
      <p:pic>
        <p:nvPicPr>
          <p:cNvPr id="594" name="image369.jpg" descr="image369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61602" y="2535639"/>
            <a:ext cx="4777384" cy="3497462"/>
          </a:xfrm>
          <a:prstGeom prst="rect">
            <a:avLst/>
          </a:prstGeom>
          <a:effectLst>
            <a:outerShdw sx="100000" sy="100000" kx="0" ky="0" algn="b" rotWithShape="0" blurRad="330200" dist="152400" dir="2700000">
              <a:srgbClr val="424242">
                <a:alpha val="64999"/>
              </a:srgbClr>
            </a:outerShdw>
          </a:effectLst>
        </p:spPr>
      </p:pic>
      <p:pic>
        <p:nvPicPr>
          <p:cNvPr id="595" name="image207.png" descr="image20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53779" y="3432330"/>
            <a:ext cx="5893594" cy="3070317"/>
          </a:xfrm>
          <a:prstGeom prst="rect">
            <a:avLst/>
          </a:prstGeom>
          <a:effectLst>
            <a:outerShdw sx="100000" sy="100000" kx="0" ky="0" algn="b" rotWithShape="0" blurRad="330200" dist="152400" dir="2700000">
              <a:srgbClr val="424242">
                <a:alpha val="64999"/>
              </a:srgbClr>
            </a:outerShdw>
          </a:effectLst>
        </p:spPr>
      </p:pic>
      <p:pic>
        <p:nvPicPr>
          <p:cNvPr id="596" name="image370.jpg" descr="image370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37469" y="2396132"/>
            <a:ext cx="5467841" cy="3780236"/>
          </a:xfrm>
          <a:prstGeom prst="rect">
            <a:avLst/>
          </a:prstGeom>
          <a:effectLst>
            <a:outerShdw sx="100000" sy="100000" kx="0" ky="0" algn="b" rotWithShape="0" blurRad="330200" dist="152400" dir="2700000">
              <a:srgbClr val="424242">
                <a:alpha val="64999"/>
              </a:srgbClr>
            </a:outerShdw>
          </a:effectLst>
        </p:spPr>
      </p:pic>
      <p:sp>
        <p:nvSpPr>
          <p:cNvPr id="59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Motivaci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Motivaciones</a:t>
            </a:r>
          </a:p>
        </p:txBody>
      </p:sp>
      <p:sp>
        <p:nvSpPr>
          <p:cNvPr id="50" name="Conseguir un ritmo de trabajo sostenible en el desarrollo de softwa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Conseguir un ritmo de trabajo sostenible en el desarrollo de software</a:t>
            </a:r>
          </a:p>
          <a:p>
            <a:pPr lvl="1"/>
            <a:r>
              <a:t>Visualizar en todo momento la carga de trabajo del equipo de desarrollo (WIP: </a:t>
            </a:r>
            <a:r>
              <a:rPr i="1"/>
              <a:t>Work In Progress</a:t>
            </a:r>
            <a:r>
              <a:t>, trabajo en progreso) </a:t>
            </a:r>
          </a:p>
          <a:p>
            <a:pPr lvl="1"/>
            <a:r>
              <a:t>Visualizar y estandarizar el flujo de trabajo de las historias de usuario</a:t>
            </a:r>
          </a:p>
          <a:p>
            <a:pPr lvl="1"/>
            <a:r>
              <a:t>Políticas explícitas (</a:t>
            </a:r>
            <a:r>
              <a:rPr i="1"/>
              <a:t>definition of Done</a:t>
            </a:r>
            <a:r>
              <a:t>, </a:t>
            </a:r>
            <a:r>
              <a:rPr i="1"/>
              <a:t>límites WIP</a:t>
            </a:r>
            <a:r>
              <a:t>, etc.)</a:t>
            </a:r>
            <a:br/>
            <a:br/>
          </a:p>
          <a:p>
            <a:pPr lvl="1"/>
            <a:r>
              <a:t>Kanban nos ayuda a cambiar el prisma de ¿Qué hacen las personas? a </a:t>
            </a:r>
            <a:r>
              <a:rPr b="1"/>
              <a:t>¿Cómo va el trabajo?</a:t>
            </a:r>
          </a:p>
        </p:txBody>
      </p:sp>
      <p:sp>
        <p:nvSpPr>
          <p:cNvPr id="51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Un ejemplo de tablero -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4032"/>
            </a:pPr>
            <a:r>
              <a:t>Un ejemplo de tablero - </a:t>
            </a:r>
          </a:p>
          <a:p>
            <a:pPr defTabSz="490727">
              <a:defRPr sz="4032"/>
            </a:pPr>
            <a:r>
              <a:t>Lean from the Trenches</a:t>
            </a:r>
          </a:p>
        </p:txBody>
      </p:sp>
      <p:sp>
        <p:nvSpPr>
          <p:cNvPr id="600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0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2797968"/>
            <a:ext cx="15001875" cy="6652618"/>
          </a:xfrm>
          <a:prstGeom prst="rect">
            <a:avLst/>
          </a:prstGeom>
          <a:ln w="3175">
            <a:miter lim="400000"/>
          </a:ln>
        </p:spPr>
      </p:pic>
      <p:sp>
        <p:nvSpPr>
          <p:cNvPr id="602" name="Henrik Kniberg, Lean From the Trenches"/>
          <p:cNvSpPr txBox="1"/>
          <p:nvPr/>
        </p:nvSpPr>
        <p:spPr>
          <a:xfrm>
            <a:off x="6432345" y="10027188"/>
            <a:ext cx="5185616" cy="454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Henrik Kniberg, </a:t>
            </a:r>
            <a:r>
              <a:rPr u="sng">
                <a:solidFill>
                  <a:srgbClr val="0433FF"/>
                </a:solidFill>
                <a:hlinkClick r:id="rId3" invalidUrl="" action="" tgtFrame="" tooltip="" history="1" highlightClick="0" endSnd="0"/>
              </a:rPr>
              <a:t>Lean From the Trenches</a:t>
            </a:r>
          </a:p>
        </p:txBody>
      </p:sp>
      <p:pic>
        <p:nvPicPr>
          <p:cNvPr id="60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57097" y="372070"/>
            <a:ext cx="1949649" cy="2342111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114300" dist="0" dir="5400000">
              <a:srgbClr val="000000">
                <a:alpha val="50000"/>
              </a:srgbClr>
            </a:outerShdw>
          </a:effectLst>
        </p:spPr>
      </p:pic>
      <p:sp>
        <p:nvSpPr>
          <p:cNvPr id="60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olíticas en el table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Políticas en el tablero</a:t>
            </a:r>
          </a:p>
        </p:txBody>
      </p:sp>
      <p:sp>
        <p:nvSpPr>
          <p:cNvPr id="607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8" name="Henrik Kinberg, Lean From the Trenches"/>
          <p:cNvSpPr txBox="1"/>
          <p:nvPr/>
        </p:nvSpPr>
        <p:spPr>
          <a:xfrm>
            <a:off x="6417462" y="10518320"/>
            <a:ext cx="5185616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Henrik Kinberg, </a:t>
            </a:r>
            <a:r>
              <a:rPr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Lean From the Trenches</a:t>
            </a:r>
          </a:p>
        </p:txBody>
      </p:sp>
      <p:pic>
        <p:nvPicPr>
          <p:cNvPr id="60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6031" y="2357383"/>
            <a:ext cx="12948048" cy="8068060"/>
          </a:xfrm>
          <a:prstGeom prst="rect">
            <a:avLst/>
          </a:prstGeom>
          <a:ln w="3175">
            <a:miter lim="400000"/>
          </a:ln>
        </p:spPr>
      </p:pic>
      <p:sp>
        <p:nvSpPr>
          <p:cNvPr id="6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Diferentes tipos de trabaj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Diferentes tipos de trabajo</a:t>
            </a:r>
          </a:p>
        </p:txBody>
      </p:sp>
      <p:sp>
        <p:nvSpPr>
          <p:cNvPr id="613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4" name="Henrik Kniberg, Lean From the Trenches"/>
          <p:cNvSpPr txBox="1"/>
          <p:nvPr/>
        </p:nvSpPr>
        <p:spPr>
          <a:xfrm>
            <a:off x="6432345" y="10027188"/>
            <a:ext cx="5185616" cy="454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Henrik Kniberg, </a:t>
            </a:r>
            <a:r>
              <a:rPr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Lean From the Trenches</a:t>
            </a:r>
          </a:p>
        </p:txBody>
      </p:sp>
      <p:pic>
        <p:nvPicPr>
          <p:cNvPr id="61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8779" y="2693789"/>
            <a:ext cx="13258073" cy="7247930"/>
          </a:xfrm>
          <a:prstGeom prst="rect">
            <a:avLst/>
          </a:prstGeom>
          <a:ln w="3175">
            <a:miter lim="400000"/>
          </a:ln>
        </p:spPr>
      </p:pic>
      <p:sp>
        <p:nvSpPr>
          <p:cNvPr id="61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Buff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Buffers</a:t>
            </a:r>
          </a:p>
        </p:txBody>
      </p:sp>
      <p:sp>
        <p:nvSpPr>
          <p:cNvPr id="619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2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0953" y="2455664"/>
            <a:ext cx="14466094" cy="7253083"/>
          </a:xfrm>
          <a:prstGeom prst="rect">
            <a:avLst/>
          </a:prstGeom>
          <a:ln w="3175">
            <a:miter lim="400000"/>
          </a:ln>
        </p:spPr>
      </p:pic>
      <p:sp>
        <p:nvSpPr>
          <p:cNvPr id="621" name="Henrik Kniberg, Lean From the Trenches"/>
          <p:cNvSpPr txBox="1"/>
          <p:nvPr/>
        </p:nvSpPr>
        <p:spPr>
          <a:xfrm>
            <a:off x="6432345" y="10027188"/>
            <a:ext cx="5185616" cy="454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Henrik Kniberg, </a:t>
            </a:r>
            <a:r>
              <a:rPr u="sng">
                <a:solidFill>
                  <a:srgbClr val="0433FF"/>
                </a:solidFill>
                <a:hlinkClick r:id="rId3" invalidUrl="" action="" tgtFrame="" tooltip="" history="1" highlightClick="0" endSnd="0"/>
              </a:rPr>
              <a:t>Lean From the Trenches</a:t>
            </a:r>
          </a:p>
        </p:txBody>
      </p:sp>
      <p:sp>
        <p:nvSpPr>
          <p:cNvPr id="6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Estadíst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Estadísticas</a:t>
            </a:r>
          </a:p>
        </p:txBody>
      </p:sp>
      <p:sp>
        <p:nvSpPr>
          <p:cNvPr id="625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2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4390" y="2515195"/>
            <a:ext cx="13141525" cy="5510962"/>
          </a:xfrm>
          <a:prstGeom prst="rect">
            <a:avLst/>
          </a:prstGeom>
          <a:ln w="3175">
            <a:miter lim="400000"/>
          </a:ln>
        </p:spPr>
      </p:pic>
      <p:pic>
        <p:nvPicPr>
          <p:cNvPr id="62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9546" y="8259960"/>
            <a:ext cx="8126612" cy="2172892"/>
          </a:xfrm>
          <a:prstGeom prst="rect">
            <a:avLst/>
          </a:prstGeom>
          <a:ln w="3175">
            <a:miter lim="400000"/>
          </a:ln>
        </p:spPr>
      </p:pic>
      <p:pic>
        <p:nvPicPr>
          <p:cNvPr id="62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98893" y="8259960"/>
            <a:ext cx="4965656" cy="2172892"/>
          </a:xfrm>
          <a:prstGeom prst="rect">
            <a:avLst/>
          </a:prstGeom>
          <a:ln w="3175">
            <a:miter lim="400000"/>
          </a:ln>
        </p:spPr>
      </p:pic>
      <p:sp>
        <p:nvSpPr>
          <p:cNvPr id="629" name="Henrik Kniberg, Lean From the Trenches"/>
          <p:cNvSpPr txBox="1"/>
          <p:nvPr/>
        </p:nvSpPr>
        <p:spPr>
          <a:xfrm>
            <a:off x="6551408" y="10607617"/>
            <a:ext cx="5185615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Henrik Kniberg, </a:t>
            </a:r>
            <a:r>
              <a:rPr u="sng">
                <a:solidFill>
                  <a:srgbClr val="0433FF"/>
                </a:solidFill>
                <a:hlinkClick r:id="rId5" invalidUrl="" action="" tgtFrame="" tooltip="" history="1" highlightClick="0" endSnd="0"/>
              </a:rPr>
              <a:t>Lean From the Trenches</a:t>
            </a:r>
          </a:p>
        </p:txBody>
      </p:sp>
      <p:sp>
        <p:nvSpPr>
          <p:cNvPr id="63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Escalar el tablero: tres equipos trabajando en el mismo proyec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4319"/>
            </a:lvl1pPr>
          </a:lstStyle>
          <a:p>
            <a:pPr/>
            <a:r>
              <a:t>Escalar el tablero: tres equipos trabajando en el mismo proyecto</a:t>
            </a:r>
          </a:p>
        </p:txBody>
      </p:sp>
      <p:sp>
        <p:nvSpPr>
          <p:cNvPr id="633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4" name="Henrik Kniberg, Lean From the Trenches"/>
          <p:cNvSpPr txBox="1"/>
          <p:nvPr/>
        </p:nvSpPr>
        <p:spPr>
          <a:xfrm>
            <a:off x="6551408" y="10607617"/>
            <a:ext cx="5185615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Henrik Kniberg, </a:t>
            </a:r>
            <a:r>
              <a:rPr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Lean From the Trenches</a:t>
            </a:r>
          </a:p>
        </p:txBody>
      </p:sp>
      <p:pic>
        <p:nvPicPr>
          <p:cNvPr id="63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0827" y="1804440"/>
            <a:ext cx="11086346" cy="8520716"/>
          </a:xfrm>
          <a:prstGeom prst="rect">
            <a:avLst/>
          </a:prstGeom>
          <a:ln w="3175">
            <a:miter lim="400000"/>
          </a:ln>
        </p:spPr>
      </p:pic>
      <p:sp>
        <p:nvSpPr>
          <p:cNvPr id="63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2. Limitar el WI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4816"/>
            </a:lvl1pPr>
          </a:lstStyle>
          <a:p>
            <a:pPr/>
            <a:r>
              <a:t>2. Limitar el WIP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Límite de trabajos en progres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Límite de trabajos en progreso</a:t>
            </a:r>
          </a:p>
        </p:txBody>
      </p:sp>
      <p:sp>
        <p:nvSpPr>
          <p:cNvPr id="641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4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8804" y="3244453"/>
            <a:ext cx="12635742" cy="6384727"/>
          </a:xfrm>
          <a:prstGeom prst="rect">
            <a:avLst/>
          </a:prstGeom>
          <a:ln w="3175">
            <a:miter lim="400000"/>
          </a:ln>
        </p:spPr>
      </p:pic>
      <p:sp>
        <p:nvSpPr>
          <p:cNvPr id="643" name="Henrik Kniberg, Lean From the Trenches"/>
          <p:cNvSpPr txBox="1"/>
          <p:nvPr/>
        </p:nvSpPr>
        <p:spPr>
          <a:xfrm>
            <a:off x="6551408" y="10607617"/>
            <a:ext cx="5185615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Henrik Kniberg, </a:t>
            </a:r>
            <a:r>
              <a:rPr u="sng">
                <a:solidFill>
                  <a:srgbClr val="0433FF"/>
                </a:solidFill>
                <a:hlinkClick r:id="rId3" invalidUrl="" action="" tgtFrame="" tooltip="" history="1" highlightClick="0" endSnd="0"/>
              </a:rPr>
              <a:t>Lean From the Trenches</a:t>
            </a:r>
          </a:p>
        </p:txBody>
      </p:sp>
      <p:sp>
        <p:nvSpPr>
          <p:cNvPr id="64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Un límite por estado del fluj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 límite por estado del flujo</a:t>
            </a:r>
          </a:p>
        </p:txBody>
      </p:sp>
      <p:sp>
        <p:nvSpPr>
          <p:cNvPr id="647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4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6772" y="2247304"/>
            <a:ext cx="14659571" cy="5079079"/>
          </a:xfrm>
          <a:prstGeom prst="rect">
            <a:avLst/>
          </a:prstGeom>
          <a:ln w="3175">
            <a:miter lim="400000"/>
          </a:ln>
        </p:spPr>
      </p:pic>
      <p:sp>
        <p:nvSpPr>
          <p:cNvPr id="649" name="Óvalo"/>
          <p:cNvSpPr/>
          <p:nvPr/>
        </p:nvSpPr>
        <p:spPr>
          <a:xfrm>
            <a:off x="7745015" y="2797968"/>
            <a:ext cx="1265040" cy="863204"/>
          </a:xfrm>
          <a:prstGeom prst="ellipse">
            <a:avLst/>
          </a:prstGeom>
          <a:ln w="101600">
            <a:solidFill>
              <a:srgbClr val="E53900"/>
            </a:solidFill>
            <a:miter lim="400000"/>
          </a:ln>
          <a:effectLst>
            <a:outerShdw sx="100000" sy="100000" kx="0" ky="0" algn="b" rotWithShape="0" blurRad="114300" dist="0" dir="5400000">
              <a:srgbClr val="000000">
                <a:alpha val="50000"/>
              </a:srgbClr>
            </a:outerShdw>
          </a:effectLst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650" name="Óvalo"/>
          <p:cNvSpPr/>
          <p:nvPr/>
        </p:nvSpPr>
        <p:spPr>
          <a:xfrm>
            <a:off x="4649390" y="2917031"/>
            <a:ext cx="1265040" cy="863204"/>
          </a:xfrm>
          <a:prstGeom prst="ellipse">
            <a:avLst/>
          </a:prstGeom>
          <a:ln w="101600">
            <a:solidFill>
              <a:srgbClr val="E53900"/>
            </a:solidFill>
            <a:miter lim="400000"/>
          </a:ln>
          <a:effectLst>
            <a:outerShdw sx="100000" sy="100000" kx="0" ky="0" algn="b" rotWithShape="0" blurRad="114300" dist="0" dir="5400000">
              <a:srgbClr val="000000">
                <a:alpha val="50000"/>
              </a:srgbClr>
            </a:outerShdw>
          </a:effectLst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651" name="Óvalo"/>
          <p:cNvSpPr/>
          <p:nvPr/>
        </p:nvSpPr>
        <p:spPr>
          <a:xfrm>
            <a:off x="2342554" y="2917031"/>
            <a:ext cx="1265040" cy="863204"/>
          </a:xfrm>
          <a:prstGeom prst="ellipse">
            <a:avLst/>
          </a:prstGeom>
          <a:ln w="101600">
            <a:solidFill>
              <a:srgbClr val="E53900"/>
            </a:solidFill>
            <a:miter lim="400000"/>
          </a:ln>
          <a:effectLst>
            <a:outerShdw sx="100000" sy="100000" kx="0" ky="0" algn="b" rotWithShape="0" blurRad="114300" dist="0" dir="5400000">
              <a:srgbClr val="000000">
                <a:alpha val="50000"/>
              </a:srgbClr>
            </a:outerShdw>
          </a:effectLst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652" name="Óvalo"/>
          <p:cNvSpPr/>
          <p:nvPr/>
        </p:nvSpPr>
        <p:spPr>
          <a:xfrm>
            <a:off x="10185796" y="2917031"/>
            <a:ext cx="1265040" cy="863204"/>
          </a:xfrm>
          <a:prstGeom prst="ellipse">
            <a:avLst/>
          </a:prstGeom>
          <a:ln w="101600">
            <a:solidFill>
              <a:srgbClr val="E53900"/>
            </a:solidFill>
            <a:miter lim="400000"/>
          </a:ln>
          <a:effectLst>
            <a:outerShdw sx="100000" sy="100000" kx="0" ky="0" algn="b" rotWithShape="0" blurRad="114300" dist="0" dir="5400000">
              <a:srgbClr val="000000">
                <a:alpha val="50000"/>
              </a:srgbClr>
            </a:outerShdw>
          </a:effectLst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653" name="Óvalo"/>
          <p:cNvSpPr/>
          <p:nvPr/>
        </p:nvSpPr>
        <p:spPr>
          <a:xfrm>
            <a:off x="12626578" y="2917031"/>
            <a:ext cx="1265040" cy="863204"/>
          </a:xfrm>
          <a:prstGeom prst="ellipse">
            <a:avLst/>
          </a:prstGeom>
          <a:ln w="101600">
            <a:solidFill>
              <a:srgbClr val="E53900"/>
            </a:solidFill>
            <a:miter lim="400000"/>
          </a:ln>
          <a:effectLst>
            <a:outerShdw sx="100000" sy="100000" kx="0" ky="0" algn="b" rotWithShape="0" blurRad="114300" dist="0" dir="5400000">
              <a:srgbClr val="000000">
                <a:alpha val="50000"/>
              </a:srgbClr>
            </a:outerShdw>
          </a:effectLst>
        </p:spPr>
        <p:txBody>
          <a:bodyPr lIns="59531" tIns="59531" rIns="59531" bIns="59531" anchor="ctr"/>
          <a:lstStyle/>
          <a:p>
            <a:pPr algn="ctr"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65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¿Por qué limitar el WI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¿Por qué limitar el WIP?</a:t>
            </a:r>
          </a:p>
        </p:txBody>
      </p:sp>
      <p:sp>
        <p:nvSpPr>
          <p:cNvPr id="657" name="Evitar exceso de multitare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</a:p>
          <a:p>
            <a:pPr lvl="1"/>
            <a:r>
              <a:t>Evitar exceso de multitarea</a:t>
            </a:r>
          </a:p>
          <a:p>
            <a:pPr lvl="1"/>
            <a:r>
              <a:t>Evitar sobrecargas en las siguientes partes de la cadena de proceso (</a:t>
            </a:r>
            <a:r>
              <a:rPr i="1"/>
              <a:t>downstream</a:t>
            </a:r>
            <a:r>
              <a:t>)</a:t>
            </a:r>
          </a:p>
          <a:p>
            <a:pPr lvl="1"/>
            <a:r>
              <a:t>El límite del WIP debe establecerse por consenso entre todos los implicados en el proyecto</a:t>
            </a:r>
          </a:p>
          <a:p>
            <a:pPr lvl="1"/>
            <a:r>
              <a:t>La tensión creada por establecer un WIP obliga a discusiones y análisis beneficiosos para el equipo y el proyecto</a:t>
            </a:r>
          </a:p>
        </p:txBody>
      </p:sp>
      <p:sp>
        <p:nvSpPr>
          <p:cNvPr id="6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¿Qué equipo necesita mejora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equipo necesita mejorar?</a:t>
            </a:r>
          </a:p>
        </p:txBody>
      </p:sp>
      <p:sp>
        <p:nvSpPr>
          <p:cNvPr id="54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5" name="image346.jpg" descr="image34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9362" y="2894084"/>
            <a:ext cx="3467955" cy="2309660"/>
          </a:xfrm>
          <a:prstGeom prst="rect">
            <a:avLst/>
          </a:prstGeom>
          <a:ln w="12700"/>
        </p:spPr>
      </p:pic>
      <p:pic>
        <p:nvPicPr>
          <p:cNvPr id="56" name="image347.jpg" descr="image34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2821" y="2992401"/>
            <a:ext cx="3163211" cy="2113025"/>
          </a:xfrm>
          <a:prstGeom prst="rect">
            <a:avLst/>
          </a:prstGeom>
          <a:ln w="12700"/>
        </p:spPr>
      </p:pic>
      <p:grpSp>
        <p:nvGrpSpPr>
          <p:cNvPr id="112" name="Agrupar"/>
          <p:cNvGrpSpPr/>
          <p:nvPr/>
        </p:nvGrpSpPr>
        <p:grpSpPr>
          <a:xfrm>
            <a:off x="9332675" y="5515263"/>
            <a:ext cx="5042504" cy="2703161"/>
            <a:chOff x="0" y="0"/>
            <a:chExt cx="5042503" cy="2703160"/>
          </a:xfrm>
        </p:grpSpPr>
        <p:sp>
          <p:nvSpPr>
            <p:cNvPr id="57" name="Rectángulo"/>
            <p:cNvSpPr/>
            <p:nvPr/>
          </p:nvSpPr>
          <p:spPr>
            <a:xfrm>
              <a:off x="0" y="0"/>
              <a:ext cx="5042504" cy="2703161"/>
            </a:xfrm>
            <a:prstGeom prst="rect">
              <a:avLst/>
            </a:prstGeom>
            <a:gradFill flip="none" rotWithShape="1">
              <a:gsLst>
                <a:gs pos="0">
                  <a:srgbClr val="C6C6C6"/>
                </a:gs>
                <a:gs pos="35000">
                  <a:srgbClr val="D8D8D8"/>
                </a:gs>
                <a:gs pos="100000">
                  <a:srgbClr val="F0F1F1"/>
                </a:gs>
              </a:gsLst>
              <a:lin ang="16200000" scaled="0"/>
            </a:grad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44648" tIns="44648" rIns="44648" bIns="44648" numCol="1" anchor="ctr">
              <a:noAutofit/>
            </a:bodyPr>
            <a:lstStyle/>
            <a:p>
              <a:pPr algn="ctr" defTabSz="1071562">
                <a:buClr>
                  <a:srgbClr val="000000"/>
                </a:buClr>
                <a:buFont typeface="Tahoma"/>
                <a:defRPr sz="2000">
                  <a:uFill>
                    <a:solidFill>
                      <a:srgbClr val="000000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58" name="Todo"/>
            <p:cNvSpPr txBox="1"/>
            <p:nvPr/>
          </p:nvSpPr>
          <p:spPr>
            <a:xfrm>
              <a:off x="0" y="189443"/>
              <a:ext cx="1279922" cy="432198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Tahoma"/>
                <a:defRPr b="1" sz="22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 b="0"/>
              </a:pPr>
              <a:r>
                <a:rPr b="1"/>
                <a:t>Todo</a:t>
              </a:r>
            </a:p>
          </p:txBody>
        </p:sp>
        <p:sp>
          <p:nvSpPr>
            <p:cNvPr id="59" name="Doing"/>
            <p:cNvSpPr txBox="1"/>
            <p:nvPr/>
          </p:nvSpPr>
          <p:spPr>
            <a:xfrm>
              <a:off x="1581222" y="150968"/>
              <a:ext cx="1145978" cy="432198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Tahoma"/>
                <a:defRPr b="1" sz="22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 b="0"/>
              </a:pPr>
              <a:r>
                <a:rPr b="1"/>
                <a:t>Doing</a:t>
              </a:r>
            </a:p>
          </p:txBody>
        </p:sp>
        <p:sp>
          <p:nvSpPr>
            <p:cNvPr id="60" name="Done…"/>
            <p:cNvSpPr txBox="1"/>
            <p:nvPr/>
          </p:nvSpPr>
          <p:spPr>
            <a:xfrm>
              <a:off x="3239741" y="153947"/>
              <a:ext cx="1265040" cy="558801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1071562">
                <a:buClr>
                  <a:srgbClr val="296A86"/>
                </a:buClr>
                <a:buFont typeface="Tahoma"/>
                <a:defRPr sz="22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  <a:r>
                <a:rPr b="1"/>
                <a:t>Done</a:t>
              </a:r>
            </a:p>
            <a:p>
              <a:pPr defTabSz="1071562">
                <a:buClr>
                  <a:srgbClr val="296A86"/>
                </a:buClr>
                <a:buFont typeface="Tahoma"/>
                <a:defRPr sz="14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  <a:r>
                <a:t>this week</a:t>
              </a:r>
            </a:p>
          </p:txBody>
        </p:sp>
        <p:sp>
          <p:nvSpPr>
            <p:cNvPr id="61" name="Línea"/>
            <p:cNvSpPr/>
            <p:nvPr/>
          </p:nvSpPr>
          <p:spPr>
            <a:xfrm flipH="1">
              <a:off x="1141761" y="171910"/>
              <a:ext cx="1862" cy="2531251"/>
            </a:xfrm>
            <a:prstGeom prst="line">
              <a:avLst/>
            </a:prstGeom>
            <a:noFill/>
            <a:ln w="63500" cap="flat">
              <a:solidFill>
                <a:srgbClr val="5B92C8"/>
              </a:solidFill>
              <a:prstDash val="solid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2" name="Línea"/>
            <p:cNvSpPr/>
            <p:nvPr/>
          </p:nvSpPr>
          <p:spPr>
            <a:xfrm flipH="1">
              <a:off x="3107342" y="130422"/>
              <a:ext cx="1862" cy="2531251"/>
            </a:xfrm>
            <a:prstGeom prst="line">
              <a:avLst/>
            </a:prstGeom>
            <a:noFill/>
            <a:ln w="63500" cap="flat">
              <a:solidFill>
                <a:srgbClr val="5B92C8"/>
              </a:solidFill>
              <a:prstDash val="solid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" name="Línea"/>
            <p:cNvSpPr/>
            <p:nvPr/>
          </p:nvSpPr>
          <p:spPr>
            <a:xfrm flipH="1" flipV="1">
              <a:off x="49495" y="794077"/>
              <a:ext cx="4978126" cy="1863"/>
            </a:xfrm>
            <a:prstGeom prst="line">
              <a:avLst/>
            </a:prstGeom>
            <a:noFill/>
            <a:ln w="63500" cap="flat">
              <a:solidFill>
                <a:srgbClr val="5B92C8"/>
              </a:solidFill>
              <a:prstDash val="solid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66" name="Agrupar"/>
            <p:cNvGrpSpPr/>
            <p:nvPr/>
          </p:nvGrpSpPr>
          <p:grpSpPr>
            <a:xfrm rot="21180000">
              <a:off x="3342144" y="989653"/>
              <a:ext cx="554541" cy="334867"/>
              <a:chOff x="0" y="0"/>
              <a:chExt cx="554540" cy="334865"/>
            </a:xfrm>
          </p:grpSpPr>
          <p:sp>
            <p:nvSpPr>
              <p:cNvPr id="64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65" name="orem ipsum dolor sit amet, co nse ctetur"/>
              <p:cNvSpPr txBox="1"/>
              <p:nvPr/>
            </p:nvSpPr>
            <p:spPr>
              <a:xfrm>
                <a:off x="37359" y="53317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69" name="Agrupar"/>
            <p:cNvGrpSpPr/>
            <p:nvPr/>
          </p:nvGrpSpPr>
          <p:grpSpPr>
            <a:xfrm rot="21240000">
              <a:off x="1823182" y="928797"/>
              <a:ext cx="554070" cy="334867"/>
              <a:chOff x="0" y="0"/>
              <a:chExt cx="554069" cy="334865"/>
            </a:xfrm>
          </p:grpSpPr>
          <p:sp>
            <p:nvSpPr>
              <p:cNvPr id="67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68" name="orem ipsum dolor sit amet, co nse ctetur"/>
              <p:cNvSpPr txBox="1"/>
              <p:nvPr/>
            </p:nvSpPr>
            <p:spPr>
              <a:xfrm>
                <a:off x="36888" y="53642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72" name="Agrupar"/>
            <p:cNvGrpSpPr/>
            <p:nvPr/>
          </p:nvGrpSpPr>
          <p:grpSpPr>
            <a:xfrm rot="480000">
              <a:off x="70095" y="915290"/>
              <a:ext cx="554885" cy="334866"/>
              <a:chOff x="0" y="0"/>
              <a:chExt cx="554884" cy="334865"/>
            </a:xfrm>
          </p:grpSpPr>
          <p:sp>
            <p:nvSpPr>
              <p:cNvPr id="70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71" name="orem ipsum dolor sit amet, co nse ctetur"/>
              <p:cNvSpPr txBox="1"/>
              <p:nvPr/>
            </p:nvSpPr>
            <p:spPr>
              <a:xfrm>
                <a:off x="37703" y="53522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75" name="Agrupar"/>
            <p:cNvGrpSpPr/>
            <p:nvPr/>
          </p:nvGrpSpPr>
          <p:grpSpPr>
            <a:xfrm>
              <a:off x="3743804" y="986147"/>
              <a:ext cx="554452" cy="334867"/>
              <a:chOff x="0" y="0"/>
              <a:chExt cx="554450" cy="334865"/>
            </a:xfrm>
          </p:grpSpPr>
          <p:sp>
            <p:nvSpPr>
              <p:cNvPr id="73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74" name="orem ipsum dolor sit amet, co nse ctetur"/>
              <p:cNvSpPr txBox="1"/>
              <p:nvPr/>
            </p:nvSpPr>
            <p:spPr>
              <a:xfrm>
                <a:off x="37269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78" name="Agrupar"/>
            <p:cNvGrpSpPr/>
            <p:nvPr/>
          </p:nvGrpSpPr>
          <p:grpSpPr>
            <a:xfrm>
              <a:off x="1824890" y="1510467"/>
              <a:ext cx="554452" cy="334867"/>
              <a:chOff x="0" y="0"/>
              <a:chExt cx="554450" cy="334865"/>
            </a:xfrm>
          </p:grpSpPr>
          <p:sp>
            <p:nvSpPr>
              <p:cNvPr id="76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77" name="orem ipsum dolor sit amet, co nse ctetur"/>
              <p:cNvSpPr txBox="1"/>
              <p:nvPr/>
            </p:nvSpPr>
            <p:spPr>
              <a:xfrm>
                <a:off x="37269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sp>
          <p:nvSpPr>
            <p:cNvPr id="79" name="Flecha"/>
            <p:cNvSpPr/>
            <p:nvPr/>
          </p:nvSpPr>
          <p:spPr>
            <a:xfrm>
              <a:off x="635434" y="2210421"/>
              <a:ext cx="3108371" cy="490671"/>
            </a:xfrm>
            <a:prstGeom prst="rightArrow">
              <a:avLst>
                <a:gd name="adj1" fmla="val 50000"/>
                <a:gd name="adj2" fmla="val 42667"/>
              </a:avLst>
            </a:prstGeom>
            <a:solidFill>
              <a:srgbClr val="A6DBEC"/>
            </a:solidFill>
            <a:ln w="3175" cap="flat">
              <a:solidFill>
                <a:srgbClr val="135061"/>
              </a:solidFill>
              <a:prstDash val="solid"/>
              <a:round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defTabSz="535781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82" name="Agrupar"/>
            <p:cNvGrpSpPr/>
            <p:nvPr/>
          </p:nvGrpSpPr>
          <p:grpSpPr>
            <a:xfrm>
              <a:off x="3585512" y="1392523"/>
              <a:ext cx="554453" cy="334867"/>
              <a:chOff x="0" y="0"/>
              <a:chExt cx="554451" cy="334865"/>
            </a:xfrm>
          </p:grpSpPr>
          <p:sp>
            <p:nvSpPr>
              <p:cNvPr id="80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81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85" name="Agrupar"/>
            <p:cNvGrpSpPr/>
            <p:nvPr/>
          </p:nvGrpSpPr>
          <p:grpSpPr>
            <a:xfrm>
              <a:off x="4162351" y="1200929"/>
              <a:ext cx="554452" cy="334867"/>
              <a:chOff x="0" y="0"/>
              <a:chExt cx="554450" cy="334865"/>
            </a:xfrm>
          </p:grpSpPr>
          <p:sp>
            <p:nvSpPr>
              <p:cNvPr id="83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84" name="orem ipsum dolor sit amet, co nse ctetur"/>
              <p:cNvSpPr txBox="1"/>
              <p:nvPr/>
            </p:nvSpPr>
            <p:spPr>
              <a:xfrm>
                <a:off x="37269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88" name="Agrupar"/>
            <p:cNvGrpSpPr/>
            <p:nvPr/>
          </p:nvGrpSpPr>
          <p:grpSpPr>
            <a:xfrm rot="480000">
              <a:off x="3218595" y="1698530"/>
              <a:ext cx="554886" cy="334867"/>
              <a:chOff x="0" y="0"/>
              <a:chExt cx="554884" cy="334865"/>
            </a:xfrm>
          </p:grpSpPr>
          <p:sp>
            <p:nvSpPr>
              <p:cNvPr id="86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87" name="orem ipsum dolor sit amet, co nse ctetur"/>
              <p:cNvSpPr txBox="1"/>
              <p:nvPr/>
            </p:nvSpPr>
            <p:spPr>
              <a:xfrm>
                <a:off x="37703" y="53522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91" name="Agrupar"/>
            <p:cNvGrpSpPr/>
            <p:nvPr/>
          </p:nvGrpSpPr>
          <p:grpSpPr>
            <a:xfrm>
              <a:off x="3519048" y="1875556"/>
              <a:ext cx="554453" cy="334867"/>
              <a:chOff x="0" y="0"/>
              <a:chExt cx="554451" cy="334865"/>
            </a:xfrm>
          </p:grpSpPr>
          <p:sp>
            <p:nvSpPr>
              <p:cNvPr id="89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90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94" name="Agrupar"/>
            <p:cNvGrpSpPr/>
            <p:nvPr/>
          </p:nvGrpSpPr>
          <p:grpSpPr>
            <a:xfrm rot="480000">
              <a:off x="4079220" y="2155082"/>
              <a:ext cx="554886" cy="334866"/>
              <a:chOff x="0" y="0"/>
              <a:chExt cx="554885" cy="334865"/>
            </a:xfrm>
          </p:grpSpPr>
          <p:sp>
            <p:nvSpPr>
              <p:cNvPr id="92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93" name="orem ipsum dolor sit amet, co nse ctetur"/>
              <p:cNvSpPr txBox="1"/>
              <p:nvPr/>
            </p:nvSpPr>
            <p:spPr>
              <a:xfrm>
                <a:off x="37703" y="53522"/>
                <a:ext cx="517183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97" name="Agrupar"/>
            <p:cNvGrpSpPr/>
            <p:nvPr/>
          </p:nvGrpSpPr>
          <p:grpSpPr>
            <a:xfrm>
              <a:off x="4125082" y="1721343"/>
              <a:ext cx="554453" cy="334867"/>
              <a:chOff x="0" y="0"/>
              <a:chExt cx="554451" cy="334865"/>
            </a:xfrm>
          </p:grpSpPr>
          <p:sp>
            <p:nvSpPr>
              <p:cNvPr id="95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96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pic>
          <p:nvPicPr>
            <p:cNvPr id="98" name="image210.gif" descr="image210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41884" y="1645497"/>
              <a:ext cx="407394" cy="418607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99" name="image211.gif" descr="image211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54744" y="1039526"/>
              <a:ext cx="293878" cy="382724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100" name="image212.gif" descr="image212.g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949277" y="1645497"/>
              <a:ext cx="338234" cy="386064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101" name="image213.gif" descr="image213.gi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71737" y="1088033"/>
              <a:ext cx="270118" cy="38979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grpSp>
          <p:nvGrpSpPr>
            <p:cNvPr id="104" name="Agrupar"/>
            <p:cNvGrpSpPr/>
            <p:nvPr/>
          </p:nvGrpSpPr>
          <p:grpSpPr>
            <a:xfrm rot="21180000">
              <a:off x="4394588" y="1454843"/>
              <a:ext cx="554542" cy="334866"/>
              <a:chOff x="0" y="0"/>
              <a:chExt cx="554540" cy="334865"/>
            </a:xfrm>
          </p:grpSpPr>
          <p:sp>
            <p:nvSpPr>
              <p:cNvPr id="102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03" name="orem ipsum dolor sit amet, co nse ctetur"/>
              <p:cNvSpPr txBox="1"/>
              <p:nvPr/>
            </p:nvSpPr>
            <p:spPr>
              <a:xfrm>
                <a:off x="37359" y="53317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sp>
          <p:nvSpPr>
            <p:cNvPr id="105" name="Avg lead time:       days"/>
            <p:cNvSpPr txBox="1"/>
            <p:nvPr/>
          </p:nvSpPr>
          <p:spPr>
            <a:xfrm>
              <a:off x="672069" y="2338636"/>
              <a:ext cx="3065861" cy="279401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Tahoma"/>
                <a:defRPr b="1" sz="18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 b="0"/>
              </a:pPr>
              <a:r>
                <a:rPr b="1"/>
                <a:t>Avg lead time:       days   </a:t>
              </a:r>
            </a:p>
          </p:txBody>
        </p:sp>
        <p:grpSp>
          <p:nvGrpSpPr>
            <p:cNvPr id="108" name="Agrupar"/>
            <p:cNvGrpSpPr/>
            <p:nvPr/>
          </p:nvGrpSpPr>
          <p:grpSpPr>
            <a:xfrm>
              <a:off x="2335032" y="2292310"/>
              <a:ext cx="449331" cy="334867"/>
              <a:chOff x="0" y="0"/>
              <a:chExt cx="449329" cy="334865"/>
            </a:xfrm>
          </p:grpSpPr>
          <p:sp>
            <p:nvSpPr>
              <p:cNvPr id="106" name="Rectángulo"/>
              <p:cNvSpPr/>
              <p:nvPr/>
            </p:nvSpPr>
            <p:spPr>
              <a:xfrm>
                <a:off x="0" y="0"/>
                <a:ext cx="372070" cy="334866"/>
              </a:xfrm>
              <a:prstGeom prst="rect">
                <a:avLst/>
              </a:prstGeom>
              <a:solidFill>
                <a:srgbClr val="A6FBA9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07" name="3"/>
              <p:cNvSpPr/>
              <p:nvPr/>
            </p:nvSpPr>
            <p:spPr>
              <a:xfrm>
                <a:off x="47493" y="7591"/>
                <a:ext cx="40183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1E7188"/>
                  </a:buClr>
                  <a:buFont typeface="Tahoma"/>
                  <a:defRPr b="1" sz="2200">
                    <a:solidFill>
                      <a:srgbClr val="1E7188"/>
                    </a:solidFill>
                    <a:uFill>
                      <a:solidFill>
                        <a:srgbClr val="1E7188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 b="0"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 b="1">
                    <a:solidFill>
                      <a:srgbClr val="1E7188"/>
                    </a:solidFill>
                    <a:uFill>
                      <a:solidFill>
                        <a:srgbClr val="1E7188"/>
                      </a:solidFill>
                    </a:uFill>
                  </a:rPr>
                  <a:t>3</a:t>
                </a:r>
              </a:p>
            </p:txBody>
          </p:sp>
        </p:grpSp>
        <p:grpSp>
          <p:nvGrpSpPr>
            <p:cNvPr id="111" name="Agrupar"/>
            <p:cNvGrpSpPr/>
            <p:nvPr/>
          </p:nvGrpSpPr>
          <p:grpSpPr>
            <a:xfrm>
              <a:off x="49493" y="1396413"/>
              <a:ext cx="554452" cy="334867"/>
              <a:chOff x="0" y="0"/>
              <a:chExt cx="554451" cy="334865"/>
            </a:xfrm>
          </p:grpSpPr>
          <p:sp>
            <p:nvSpPr>
              <p:cNvPr id="109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10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</p:grpSp>
      <p:grpSp>
        <p:nvGrpSpPr>
          <p:cNvPr id="195" name="Agrupar"/>
          <p:cNvGrpSpPr/>
          <p:nvPr/>
        </p:nvGrpSpPr>
        <p:grpSpPr>
          <a:xfrm>
            <a:off x="3923174" y="5515263"/>
            <a:ext cx="5042505" cy="2703161"/>
            <a:chOff x="0" y="0"/>
            <a:chExt cx="5042503" cy="2703160"/>
          </a:xfrm>
        </p:grpSpPr>
        <p:sp>
          <p:nvSpPr>
            <p:cNvPr id="113" name="Rectángulo"/>
            <p:cNvSpPr/>
            <p:nvPr/>
          </p:nvSpPr>
          <p:spPr>
            <a:xfrm>
              <a:off x="0" y="0"/>
              <a:ext cx="5042504" cy="2703161"/>
            </a:xfrm>
            <a:prstGeom prst="rect">
              <a:avLst/>
            </a:prstGeom>
            <a:gradFill flip="none" rotWithShape="1">
              <a:gsLst>
                <a:gs pos="0">
                  <a:srgbClr val="C6C6C6"/>
                </a:gs>
                <a:gs pos="35000">
                  <a:srgbClr val="D8D8D8"/>
                </a:gs>
                <a:gs pos="100000">
                  <a:srgbClr val="F0F1F1"/>
                </a:gs>
              </a:gsLst>
              <a:lin ang="16200000" scaled="0"/>
            </a:grad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44648" tIns="44648" rIns="44648" bIns="44648" numCol="1" anchor="ctr">
              <a:noAutofit/>
            </a:bodyPr>
            <a:lstStyle/>
            <a:p>
              <a:pPr algn="ctr" defTabSz="1071562">
                <a:buClr>
                  <a:srgbClr val="000000"/>
                </a:buClr>
                <a:buFont typeface="Tahoma"/>
                <a:defRPr sz="2000">
                  <a:uFill>
                    <a:solidFill>
                      <a:srgbClr val="000000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</a:p>
          </p:txBody>
        </p:sp>
        <p:sp>
          <p:nvSpPr>
            <p:cNvPr id="114" name="Todo"/>
            <p:cNvSpPr txBox="1"/>
            <p:nvPr/>
          </p:nvSpPr>
          <p:spPr>
            <a:xfrm>
              <a:off x="0" y="189443"/>
              <a:ext cx="1279922" cy="432198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Tahoma"/>
                <a:defRPr b="1" sz="22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 b="0"/>
              </a:pPr>
              <a:r>
                <a:rPr b="1"/>
                <a:t>Todo</a:t>
              </a:r>
            </a:p>
          </p:txBody>
        </p:sp>
        <p:sp>
          <p:nvSpPr>
            <p:cNvPr id="115" name="Doing"/>
            <p:cNvSpPr txBox="1"/>
            <p:nvPr/>
          </p:nvSpPr>
          <p:spPr>
            <a:xfrm>
              <a:off x="1581224" y="150967"/>
              <a:ext cx="1145977" cy="432198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648" tIns="44648" rIns="44648" bIns="44648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Tahoma"/>
                <a:defRPr b="1" sz="22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 b="0"/>
              </a:pPr>
              <a:r>
                <a:rPr b="1"/>
                <a:t>Doing</a:t>
              </a:r>
            </a:p>
          </p:txBody>
        </p:sp>
        <p:sp>
          <p:nvSpPr>
            <p:cNvPr id="116" name="Done…"/>
            <p:cNvSpPr txBox="1"/>
            <p:nvPr/>
          </p:nvSpPr>
          <p:spPr>
            <a:xfrm>
              <a:off x="3239742" y="153947"/>
              <a:ext cx="1265040" cy="558801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defTabSz="1071562">
                <a:buClr>
                  <a:srgbClr val="296A86"/>
                </a:buClr>
                <a:buFont typeface="Tahoma"/>
                <a:defRPr sz="22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  <a:r>
                <a:rPr b="1"/>
                <a:t>Done</a:t>
              </a:r>
            </a:p>
            <a:p>
              <a:pPr defTabSz="1071562">
                <a:buClr>
                  <a:srgbClr val="296A86"/>
                </a:buClr>
                <a:buFont typeface="Tahoma"/>
                <a:defRPr sz="14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pPr>
              <a:r>
                <a:t>this week</a:t>
              </a:r>
            </a:p>
          </p:txBody>
        </p:sp>
        <p:sp>
          <p:nvSpPr>
            <p:cNvPr id="117" name="Línea"/>
            <p:cNvSpPr/>
            <p:nvPr/>
          </p:nvSpPr>
          <p:spPr>
            <a:xfrm flipH="1">
              <a:off x="1141761" y="171910"/>
              <a:ext cx="1862" cy="2531251"/>
            </a:xfrm>
            <a:prstGeom prst="line">
              <a:avLst/>
            </a:prstGeom>
            <a:noFill/>
            <a:ln w="63500" cap="flat">
              <a:solidFill>
                <a:srgbClr val="5B92C8"/>
              </a:solidFill>
              <a:prstDash val="solid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8" name="Línea"/>
            <p:cNvSpPr/>
            <p:nvPr/>
          </p:nvSpPr>
          <p:spPr>
            <a:xfrm flipH="1">
              <a:off x="3107342" y="130422"/>
              <a:ext cx="1862" cy="2531251"/>
            </a:xfrm>
            <a:prstGeom prst="line">
              <a:avLst/>
            </a:prstGeom>
            <a:noFill/>
            <a:ln w="63500" cap="flat">
              <a:solidFill>
                <a:srgbClr val="5B92C8"/>
              </a:solidFill>
              <a:prstDash val="solid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19" name="Línea"/>
            <p:cNvSpPr/>
            <p:nvPr/>
          </p:nvSpPr>
          <p:spPr>
            <a:xfrm flipH="1" flipV="1">
              <a:off x="49495" y="794077"/>
              <a:ext cx="4978126" cy="1863"/>
            </a:xfrm>
            <a:prstGeom prst="line">
              <a:avLst/>
            </a:prstGeom>
            <a:noFill/>
            <a:ln w="63500" cap="flat">
              <a:solidFill>
                <a:srgbClr val="5B92C8"/>
              </a:solidFill>
              <a:prstDash val="solid"/>
              <a:round/>
            </a:ln>
            <a:effectLst/>
          </p:spPr>
          <p:txBody>
            <a:bodyPr wrap="square" lIns="59531" tIns="59531" rIns="59531" bIns="59531" numCol="1" anchor="ctr">
              <a:noAutofit/>
            </a:bodyPr>
            <a:lstStyle/>
            <a:p>
              <a:pPr defTabSz="457200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grpSp>
          <p:nvGrpSpPr>
            <p:cNvPr id="122" name="Agrupar"/>
            <p:cNvGrpSpPr/>
            <p:nvPr/>
          </p:nvGrpSpPr>
          <p:grpSpPr>
            <a:xfrm>
              <a:off x="95867" y="1212629"/>
              <a:ext cx="554453" cy="334867"/>
              <a:chOff x="0" y="0"/>
              <a:chExt cx="554451" cy="334865"/>
            </a:xfrm>
          </p:grpSpPr>
          <p:sp>
            <p:nvSpPr>
              <p:cNvPr id="120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21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25" name="Agrupar"/>
            <p:cNvGrpSpPr/>
            <p:nvPr/>
          </p:nvGrpSpPr>
          <p:grpSpPr>
            <a:xfrm rot="21180000">
              <a:off x="3342143" y="989653"/>
              <a:ext cx="554542" cy="334866"/>
              <a:chOff x="0" y="0"/>
              <a:chExt cx="554540" cy="334865"/>
            </a:xfrm>
          </p:grpSpPr>
          <p:sp>
            <p:nvSpPr>
              <p:cNvPr id="123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24" name="orem ipsum dolor sit amet, co nse ctetur"/>
              <p:cNvSpPr txBox="1"/>
              <p:nvPr/>
            </p:nvSpPr>
            <p:spPr>
              <a:xfrm>
                <a:off x="37359" y="53316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28" name="Agrupar"/>
            <p:cNvGrpSpPr/>
            <p:nvPr/>
          </p:nvGrpSpPr>
          <p:grpSpPr>
            <a:xfrm rot="21240000">
              <a:off x="1159605" y="876490"/>
              <a:ext cx="554071" cy="334866"/>
              <a:chOff x="0" y="0"/>
              <a:chExt cx="554069" cy="334865"/>
            </a:xfrm>
          </p:grpSpPr>
          <p:sp>
            <p:nvSpPr>
              <p:cNvPr id="126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27" name="orem ipsum dolor sit amet, co nse ctetur"/>
              <p:cNvSpPr txBox="1"/>
              <p:nvPr/>
            </p:nvSpPr>
            <p:spPr>
              <a:xfrm>
                <a:off x="36888" y="53641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31" name="Agrupar"/>
            <p:cNvGrpSpPr/>
            <p:nvPr/>
          </p:nvGrpSpPr>
          <p:grpSpPr>
            <a:xfrm rot="480000">
              <a:off x="70096" y="915288"/>
              <a:ext cx="554886" cy="334867"/>
              <a:chOff x="0" y="0"/>
              <a:chExt cx="554884" cy="334865"/>
            </a:xfrm>
          </p:grpSpPr>
          <p:sp>
            <p:nvSpPr>
              <p:cNvPr id="129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30" name="orem ipsum dolor sit amet, co nse ctetur"/>
              <p:cNvSpPr txBox="1"/>
              <p:nvPr/>
            </p:nvSpPr>
            <p:spPr>
              <a:xfrm>
                <a:off x="37703" y="53521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34" name="Agrupar"/>
            <p:cNvGrpSpPr/>
            <p:nvPr/>
          </p:nvGrpSpPr>
          <p:grpSpPr>
            <a:xfrm>
              <a:off x="4104991" y="1190648"/>
              <a:ext cx="554453" cy="334867"/>
              <a:chOff x="0" y="0"/>
              <a:chExt cx="554451" cy="334865"/>
            </a:xfrm>
          </p:grpSpPr>
          <p:sp>
            <p:nvSpPr>
              <p:cNvPr id="132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33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37" name="Agrupar"/>
            <p:cNvGrpSpPr/>
            <p:nvPr/>
          </p:nvGrpSpPr>
          <p:grpSpPr>
            <a:xfrm>
              <a:off x="1259211" y="1625796"/>
              <a:ext cx="554452" cy="334867"/>
              <a:chOff x="0" y="0"/>
              <a:chExt cx="554451" cy="334865"/>
            </a:xfrm>
          </p:grpSpPr>
          <p:sp>
            <p:nvSpPr>
              <p:cNvPr id="135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36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40" name="Agrupar"/>
            <p:cNvGrpSpPr/>
            <p:nvPr/>
          </p:nvGrpSpPr>
          <p:grpSpPr>
            <a:xfrm>
              <a:off x="1904561" y="993886"/>
              <a:ext cx="554452" cy="334866"/>
              <a:chOff x="0" y="0"/>
              <a:chExt cx="554451" cy="334865"/>
            </a:xfrm>
          </p:grpSpPr>
          <p:sp>
            <p:nvSpPr>
              <p:cNvPr id="138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39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sp>
          <p:nvSpPr>
            <p:cNvPr id="141" name="Flecha"/>
            <p:cNvSpPr/>
            <p:nvPr/>
          </p:nvSpPr>
          <p:spPr>
            <a:xfrm>
              <a:off x="635434" y="2210421"/>
              <a:ext cx="3108371" cy="490671"/>
            </a:xfrm>
            <a:prstGeom prst="rightArrow">
              <a:avLst>
                <a:gd name="adj1" fmla="val 50000"/>
                <a:gd name="adj2" fmla="val 42667"/>
              </a:avLst>
            </a:prstGeom>
            <a:solidFill>
              <a:srgbClr val="A6DBEC"/>
            </a:solidFill>
            <a:ln w="3175" cap="flat">
              <a:solidFill>
                <a:srgbClr val="135061"/>
              </a:solidFill>
              <a:prstDash val="solid"/>
              <a:round/>
            </a:ln>
            <a:effectLst>
              <a:outerShdw sx="100000" sy="100000" kx="0" ky="0" algn="b" rotWithShape="0" blurRad="38100" dist="127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 defTabSz="535781"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pic>
          <p:nvPicPr>
            <p:cNvPr id="142" name="image213.gif" descr="image213.gi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58878" y="1088033"/>
              <a:ext cx="270118" cy="38979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43" name="Avg lead time:        days"/>
            <p:cNvSpPr txBox="1"/>
            <p:nvPr/>
          </p:nvSpPr>
          <p:spPr>
            <a:xfrm>
              <a:off x="653752" y="2338635"/>
              <a:ext cx="3065861" cy="279401"/>
            </a:xfrm>
            <a:prstGeom prst="rect">
              <a:avLst/>
            </a:prstGeom>
            <a:noFill/>
            <a:ln w="12700" cap="flat">
              <a:noFill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defTabSz="1071562">
                <a:buClr>
                  <a:srgbClr val="296A86"/>
                </a:buClr>
                <a:buFont typeface="Tahoma"/>
                <a:defRPr b="1" sz="1800">
                  <a:solidFill>
                    <a:srgbClr val="296A86"/>
                  </a:solidFill>
                  <a:uFill>
                    <a:solidFill>
                      <a:srgbClr val="296A86"/>
                    </a:solidFill>
                  </a:u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>
                <a:defRPr b="0"/>
              </a:pPr>
              <a:r>
                <a:rPr b="1"/>
                <a:t>Avg lead time:        days   </a:t>
              </a:r>
            </a:p>
          </p:txBody>
        </p:sp>
        <p:grpSp>
          <p:nvGrpSpPr>
            <p:cNvPr id="146" name="Agrupar"/>
            <p:cNvGrpSpPr/>
            <p:nvPr/>
          </p:nvGrpSpPr>
          <p:grpSpPr>
            <a:xfrm>
              <a:off x="2286929" y="2292310"/>
              <a:ext cx="600651" cy="334866"/>
              <a:chOff x="0" y="0"/>
              <a:chExt cx="600650" cy="334865"/>
            </a:xfrm>
          </p:grpSpPr>
          <p:sp>
            <p:nvSpPr>
              <p:cNvPr id="144" name="Rectángulo"/>
              <p:cNvSpPr/>
              <p:nvPr/>
            </p:nvSpPr>
            <p:spPr>
              <a:xfrm>
                <a:off x="0" y="0"/>
                <a:ext cx="452607" cy="334866"/>
              </a:xfrm>
              <a:prstGeom prst="rect">
                <a:avLst/>
              </a:prstGeom>
              <a:solidFill>
                <a:srgbClr val="A6FBA9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45" name="20"/>
              <p:cNvSpPr/>
              <p:nvPr/>
            </p:nvSpPr>
            <p:spPr>
              <a:xfrm>
                <a:off x="49986" y="7591"/>
                <a:ext cx="55066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1E7188"/>
                  </a:buClr>
                  <a:buFont typeface="Tahoma"/>
                  <a:defRPr b="1" sz="2200">
                    <a:solidFill>
                      <a:srgbClr val="1E7188"/>
                    </a:solidFill>
                    <a:uFill>
                      <a:solidFill>
                        <a:srgbClr val="1E7188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 b="0"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 b="1">
                    <a:solidFill>
                      <a:srgbClr val="1E7188"/>
                    </a:solidFill>
                    <a:uFill>
                      <a:solidFill>
                        <a:srgbClr val="1E7188"/>
                      </a:solidFill>
                    </a:uFill>
                  </a:rPr>
                  <a:t>20</a:t>
                </a:r>
              </a:p>
            </p:txBody>
          </p:sp>
        </p:grpSp>
        <p:grpSp>
          <p:nvGrpSpPr>
            <p:cNvPr id="149" name="Agrupar"/>
            <p:cNvGrpSpPr/>
            <p:nvPr/>
          </p:nvGrpSpPr>
          <p:grpSpPr>
            <a:xfrm>
              <a:off x="2422013" y="1774720"/>
              <a:ext cx="554453" cy="334867"/>
              <a:chOff x="0" y="0"/>
              <a:chExt cx="554451" cy="334865"/>
            </a:xfrm>
          </p:grpSpPr>
          <p:sp>
            <p:nvSpPr>
              <p:cNvPr id="147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48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52" name="Agrupar"/>
            <p:cNvGrpSpPr/>
            <p:nvPr/>
          </p:nvGrpSpPr>
          <p:grpSpPr>
            <a:xfrm>
              <a:off x="1446571" y="1808217"/>
              <a:ext cx="554453" cy="334867"/>
              <a:chOff x="0" y="0"/>
              <a:chExt cx="554451" cy="334865"/>
            </a:xfrm>
          </p:grpSpPr>
          <p:sp>
            <p:nvSpPr>
              <p:cNvPr id="150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51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pic>
          <p:nvPicPr>
            <p:cNvPr id="153" name="image210.gif" descr="image210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58873" y="1875772"/>
              <a:ext cx="407394" cy="418607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154" name="image212.gif" descr="image212.g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06581" y="1887230"/>
              <a:ext cx="338234" cy="386063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grpSp>
          <p:nvGrpSpPr>
            <p:cNvPr id="157" name="Agrupar"/>
            <p:cNvGrpSpPr/>
            <p:nvPr/>
          </p:nvGrpSpPr>
          <p:grpSpPr>
            <a:xfrm>
              <a:off x="325521" y="1356012"/>
              <a:ext cx="554452" cy="334867"/>
              <a:chOff x="0" y="0"/>
              <a:chExt cx="554451" cy="334865"/>
            </a:xfrm>
          </p:grpSpPr>
          <p:sp>
            <p:nvSpPr>
              <p:cNvPr id="155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56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60" name="Agrupar"/>
            <p:cNvGrpSpPr/>
            <p:nvPr/>
          </p:nvGrpSpPr>
          <p:grpSpPr>
            <a:xfrm rot="480000">
              <a:off x="33225" y="1569072"/>
              <a:ext cx="554886" cy="334867"/>
              <a:chOff x="0" y="0"/>
              <a:chExt cx="554884" cy="334865"/>
            </a:xfrm>
          </p:grpSpPr>
          <p:sp>
            <p:nvSpPr>
              <p:cNvPr id="158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59" name="orem ipsum dolor sit amet, co nse ctetur"/>
              <p:cNvSpPr txBox="1"/>
              <p:nvPr/>
            </p:nvSpPr>
            <p:spPr>
              <a:xfrm>
                <a:off x="37703" y="53522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63" name="Agrupar"/>
            <p:cNvGrpSpPr/>
            <p:nvPr/>
          </p:nvGrpSpPr>
          <p:grpSpPr>
            <a:xfrm>
              <a:off x="288650" y="2009797"/>
              <a:ext cx="554453" cy="334866"/>
              <a:chOff x="0" y="0"/>
              <a:chExt cx="554451" cy="334865"/>
            </a:xfrm>
          </p:grpSpPr>
          <p:sp>
            <p:nvSpPr>
              <p:cNvPr id="161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62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66" name="Agrupar"/>
            <p:cNvGrpSpPr/>
            <p:nvPr/>
          </p:nvGrpSpPr>
          <p:grpSpPr>
            <a:xfrm rot="21180000">
              <a:off x="383690" y="1723471"/>
              <a:ext cx="554541" cy="334866"/>
              <a:chOff x="0" y="0"/>
              <a:chExt cx="554540" cy="334865"/>
            </a:xfrm>
          </p:grpSpPr>
          <p:sp>
            <p:nvSpPr>
              <p:cNvPr id="164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65" name="orem ipsum dolor sit amet, co nse ctetur"/>
              <p:cNvSpPr txBox="1"/>
              <p:nvPr/>
            </p:nvSpPr>
            <p:spPr>
              <a:xfrm>
                <a:off x="37359" y="53316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69" name="Agrupar"/>
            <p:cNvGrpSpPr/>
            <p:nvPr/>
          </p:nvGrpSpPr>
          <p:grpSpPr>
            <a:xfrm>
              <a:off x="-1" y="2187855"/>
              <a:ext cx="554453" cy="334867"/>
              <a:chOff x="0" y="0"/>
              <a:chExt cx="554451" cy="334865"/>
            </a:xfrm>
          </p:grpSpPr>
          <p:sp>
            <p:nvSpPr>
              <p:cNvPr id="167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68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72" name="Agrupar"/>
            <p:cNvGrpSpPr/>
            <p:nvPr/>
          </p:nvGrpSpPr>
          <p:grpSpPr>
            <a:xfrm rot="480000">
              <a:off x="429532" y="1109333"/>
              <a:ext cx="554886" cy="334867"/>
              <a:chOff x="0" y="0"/>
              <a:chExt cx="554884" cy="334865"/>
            </a:xfrm>
          </p:grpSpPr>
          <p:sp>
            <p:nvSpPr>
              <p:cNvPr id="170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71" name="orem ipsum dolor sit amet, co nse ctetur"/>
              <p:cNvSpPr txBox="1"/>
              <p:nvPr/>
            </p:nvSpPr>
            <p:spPr>
              <a:xfrm>
                <a:off x="37703" y="53521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75" name="Agrupar"/>
            <p:cNvGrpSpPr/>
            <p:nvPr/>
          </p:nvGrpSpPr>
          <p:grpSpPr>
            <a:xfrm>
              <a:off x="521164" y="872094"/>
              <a:ext cx="554452" cy="334867"/>
              <a:chOff x="0" y="0"/>
              <a:chExt cx="554451" cy="334865"/>
            </a:xfrm>
          </p:grpSpPr>
          <p:sp>
            <p:nvSpPr>
              <p:cNvPr id="173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74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78" name="Agrupar"/>
            <p:cNvGrpSpPr/>
            <p:nvPr/>
          </p:nvGrpSpPr>
          <p:grpSpPr>
            <a:xfrm>
              <a:off x="1826452" y="1197224"/>
              <a:ext cx="554453" cy="334866"/>
              <a:chOff x="0" y="0"/>
              <a:chExt cx="554451" cy="334865"/>
            </a:xfrm>
          </p:grpSpPr>
          <p:sp>
            <p:nvSpPr>
              <p:cNvPr id="176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77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81" name="Agrupar"/>
            <p:cNvGrpSpPr/>
            <p:nvPr/>
          </p:nvGrpSpPr>
          <p:grpSpPr>
            <a:xfrm>
              <a:off x="1995569" y="1409390"/>
              <a:ext cx="554453" cy="334866"/>
              <a:chOff x="0" y="0"/>
              <a:chExt cx="554451" cy="334865"/>
            </a:xfrm>
          </p:grpSpPr>
          <p:sp>
            <p:nvSpPr>
              <p:cNvPr id="179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80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84" name="Agrupar"/>
            <p:cNvGrpSpPr/>
            <p:nvPr/>
          </p:nvGrpSpPr>
          <p:grpSpPr>
            <a:xfrm>
              <a:off x="2535137" y="925472"/>
              <a:ext cx="554452" cy="334867"/>
              <a:chOff x="0" y="0"/>
              <a:chExt cx="554451" cy="334865"/>
            </a:xfrm>
          </p:grpSpPr>
          <p:sp>
            <p:nvSpPr>
              <p:cNvPr id="182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83" name="orem ipsum dolor sit amet, co nse ctetur"/>
              <p:cNvSpPr txBox="1"/>
              <p:nvPr/>
            </p:nvSpPr>
            <p:spPr>
              <a:xfrm>
                <a:off x="37270" y="53378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87" name="Agrupar"/>
            <p:cNvGrpSpPr/>
            <p:nvPr/>
          </p:nvGrpSpPr>
          <p:grpSpPr>
            <a:xfrm rot="480000">
              <a:off x="2555740" y="1106810"/>
              <a:ext cx="554885" cy="334866"/>
              <a:chOff x="0" y="0"/>
              <a:chExt cx="554884" cy="334865"/>
            </a:xfrm>
          </p:grpSpPr>
          <p:sp>
            <p:nvSpPr>
              <p:cNvPr id="185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86" name="orem ipsum dolor sit amet, co nse ctetur"/>
              <p:cNvSpPr txBox="1"/>
              <p:nvPr/>
            </p:nvSpPr>
            <p:spPr>
              <a:xfrm>
                <a:off x="37703" y="53522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pic>
          <p:nvPicPr>
            <p:cNvPr id="188" name="image211.gif" descr="image211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704253" y="1279585"/>
              <a:ext cx="293878" cy="382724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grpSp>
          <p:nvGrpSpPr>
            <p:cNvPr id="191" name="Agrupar"/>
            <p:cNvGrpSpPr/>
            <p:nvPr/>
          </p:nvGrpSpPr>
          <p:grpSpPr>
            <a:xfrm rot="21240000">
              <a:off x="1710163" y="1016030"/>
              <a:ext cx="554070" cy="334867"/>
              <a:chOff x="0" y="0"/>
              <a:chExt cx="554069" cy="334865"/>
            </a:xfrm>
          </p:grpSpPr>
          <p:sp>
            <p:nvSpPr>
              <p:cNvPr id="189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90" name="orem ipsum dolor sit amet, co nse ctetur"/>
              <p:cNvSpPr txBox="1"/>
              <p:nvPr/>
            </p:nvSpPr>
            <p:spPr>
              <a:xfrm>
                <a:off x="36888" y="53643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  <p:grpSp>
          <p:nvGrpSpPr>
            <p:cNvPr id="194" name="Agrupar"/>
            <p:cNvGrpSpPr/>
            <p:nvPr/>
          </p:nvGrpSpPr>
          <p:grpSpPr>
            <a:xfrm rot="480000">
              <a:off x="1896804" y="1137606"/>
              <a:ext cx="554886" cy="334866"/>
              <a:chOff x="0" y="0"/>
              <a:chExt cx="554884" cy="334865"/>
            </a:xfrm>
          </p:grpSpPr>
          <p:sp>
            <p:nvSpPr>
              <p:cNvPr id="192" name="Rectángulo"/>
              <p:cNvSpPr/>
              <p:nvPr/>
            </p:nvSpPr>
            <p:spPr>
              <a:xfrm>
                <a:off x="0" y="0"/>
                <a:ext cx="517182" cy="334866"/>
              </a:xfrm>
              <a:prstGeom prst="rect">
                <a:avLst/>
              </a:prstGeom>
              <a:gradFill flip="none" rotWithShape="1">
                <a:gsLst>
                  <a:gs pos="0">
                    <a:srgbClr val="FFFDAC"/>
                  </a:gs>
                  <a:gs pos="50000">
                    <a:srgbClr val="FFFECE"/>
                  </a:gs>
                  <a:gs pos="100000">
                    <a:srgbClr val="FFFEE7"/>
                  </a:gs>
                </a:gsLst>
                <a:path path="shape">
                  <a:fillToRect l="100000" t="100000" r="0" b="0"/>
                </a:path>
              </a:gradFill>
              <a:ln w="3175" cap="flat">
                <a:solidFill>
                  <a:srgbClr val="000000"/>
                </a:solidFill>
                <a:prstDash val="solid"/>
                <a:round/>
              </a:ln>
              <a:effectLst>
                <a:outerShdw sx="100000" sy="100000" kx="0" ky="0" algn="b" rotWithShape="0" blurRad="38100" dist="127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4648" tIns="44648" rIns="44648" bIns="44648" numCol="1" anchor="ctr">
                <a:noAutofit/>
              </a:bodyPr>
              <a:lstStyle/>
              <a:p>
                <a:pPr algn="ctr" defTabSz="1071562">
                  <a:buClr>
                    <a:srgbClr val="000000"/>
                  </a:buClr>
                  <a:buFont typeface="Tahoma"/>
                  <a:defRPr sz="2000">
                    <a:uFill>
                      <a:solidFill>
                        <a:srgbClr val="000000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pPr>
              </a:p>
            </p:txBody>
          </p:sp>
          <p:sp>
            <p:nvSpPr>
              <p:cNvPr id="193" name="orem ipsum dolor sit amet, co nse ctetur"/>
              <p:cNvSpPr txBox="1"/>
              <p:nvPr/>
            </p:nvSpPr>
            <p:spPr>
              <a:xfrm>
                <a:off x="37703" y="53522"/>
                <a:ext cx="517182" cy="127001"/>
              </a:xfrm>
              <a:prstGeom prst="rect">
                <a:avLst/>
              </a:prstGeom>
              <a:noFill/>
              <a:ln w="12700" cap="flat">
                <a:noFill/>
                <a:round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071562">
                  <a:buClr>
                    <a:srgbClr val="929292"/>
                  </a:buClr>
                  <a:defRPr sz="400"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  <a:latin typeface="Tahoma"/>
                    <a:ea typeface="Tahoma"/>
                    <a:cs typeface="Tahoma"/>
                    <a:sym typeface="Tahoma"/>
                  </a:defRPr>
                </a:lvl1pPr>
              </a:lstStyle>
              <a:p>
                <a:pPr>
                  <a:defRPr>
                    <a:solidFill>
                      <a:srgbClr val="296A86"/>
                    </a:solidFill>
                    <a:uFill>
                      <a:solidFill>
                        <a:srgbClr val="296A86"/>
                      </a:solidFill>
                    </a:uFill>
                  </a:defRPr>
                </a:pPr>
                <a:r>
                  <a:rPr>
                    <a:solidFill>
                      <a:srgbClr val="929292"/>
                    </a:solidFill>
                    <a:uFill>
                      <a:solidFill>
                        <a:srgbClr val="929292"/>
                      </a:solidFill>
                    </a:uFill>
                  </a:rPr>
                  <a:t>orem ipsum dolor sit amet, co nse ctetur</a:t>
                </a:r>
              </a:p>
            </p:txBody>
          </p:sp>
        </p:grpSp>
      </p:grpSp>
      <p:sp>
        <p:nvSpPr>
          <p:cNvPr id="196" name="© Henrik Kniberg"/>
          <p:cNvSpPr txBox="1"/>
          <p:nvPr/>
        </p:nvSpPr>
        <p:spPr>
          <a:xfrm>
            <a:off x="7993883" y="9651135"/>
            <a:ext cx="2300234" cy="454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2200"/>
            </a:lvl1pPr>
          </a:lstStyle>
          <a:p>
            <a:pPr/>
            <a:r>
              <a:t>© Henrik Kniberg</a:t>
            </a:r>
          </a:p>
        </p:txBody>
      </p:sp>
      <p:sp>
        <p:nvSpPr>
          <p:cNvPr id="197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" grpId="4"/>
      <p:bldP build="whole" bldLvl="1" animBg="1" rev="0" advAuto="0" spid="55" grpId="3"/>
      <p:bldP build="whole" bldLvl="1" animBg="1" rev="0" advAuto="0" spid="195" grpId="2"/>
      <p:bldP build="whole" bldLvl="1" animBg="1" rev="0" advAuto="0" spid="5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Limitando el WIP se aumenta el through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Limitando el WIP se aumenta el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throughput</a:t>
            </a:r>
          </a:p>
        </p:txBody>
      </p:sp>
      <p:sp>
        <p:nvSpPr>
          <p:cNvPr id="661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6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694" y="2604492"/>
            <a:ext cx="12099727" cy="7339003"/>
          </a:xfrm>
          <a:prstGeom prst="rect">
            <a:avLst/>
          </a:prstGeom>
          <a:ln w="3175">
            <a:miter lim="400000"/>
          </a:ln>
        </p:spPr>
      </p:pic>
      <p:sp>
        <p:nvSpPr>
          <p:cNvPr id="663" name="© Henrik Kniberg"/>
          <p:cNvSpPr txBox="1"/>
          <p:nvPr/>
        </p:nvSpPr>
        <p:spPr>
          <a:xfrm>
            <a:off x="7994100" y="10369492"/>
            <a:ext cx="2300233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© </a:t>
            </a:r>
            <a:r>
              <a:rPr u="sng">
                <a:solidFill>
                  <a:srgbClr val="0433FF"/>
                </a:solidFill>
                <a:hlinkClick r:id="rId3" invalidUrl="" action="" tgtFrame="" tooltip="" history="1" highlightClick="0" endSnd="0"/>
              </a:rPr>
              <a:t>Henrik Kniberg</a:t>
            </a:r>
          </a:p>
        </p:txBody>
      </p:sp>
      <p:sp>
        <p:nvSpPr>
          <p:cNvPr id="6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¿Cuál es el límite óptim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¿Cuál es el límite óptimo?</a:t>
            </a:r>
          </a:p>
        </p:txBody>
      </p:sp>
      <p:sp>
        <p:nvSpPr>
          <p:cNvPr id="667" name="Se obtiene midiendo, experimentando y mejorand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Se obtiene midiendo, experimentando y mejorando</a:t>
            </a:r>
          </a:p>
          <a:p>
            <a:pPr lvl="1"/>
            <a:r>
              <a:t>Empezar usando alguna regla sencilla: 2n-1, siendo n el número de personas trabajando en esa fase</a:t>
            </a:r>
          </a:p>
          <a:p>
            <a:pPr lvl="1"/>
            <a:r>
              <a:t>Estudiar el flujo y optimizar el límite (Kanban es un proceso empírico)</a:t>
            </a:r>
          </a:p>
        </p:txBody>
      </p:sp>
      <p:sp>
        <p:nvSpPr>
          <p:cNvPr id="66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Optimizar el límite de W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Optimizar el límite de WIP</a:t>
            </a:r>
          </a:p>
        </p:txBody>
      </p:sp>
      <p:sp>
        <p:nvSpPr>
          <p:cNvPr id="671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© Henrik Kniberg"/>
          <p:cNvSpPr txBox="1"/>
          <p:nvPr/>
        </p:nvSpPr>
        <p:spPr>
          <a:xfrm>
            <a:off x="7994100" y="10369492"/>
            <a:ext cx="2300233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/>
          <a:p>
            <a:pPr algn="ctr">
              <a:defRPr i="1" sz="2200"/>
            </a:pPr>
            <a:r>
              <a:t>© </a:t>
            </a:r>
            <a:r>
              <a:rPr u="sng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Henrik Kniberg</a:t>
            </a:r>
          </a:p>
        </p:txBody>
      </p:sp>
      <p:pic>
        <p:nvPicPr>
          <p:cNvPr id="67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7203" y="2603099"/>
            <a:ext cx="13519042" cy="7679532"/>
          </a:xfrm>
          <a:prstGeom prst="rect">
            <a:avLst/>
          </a:prstGeom>
          <a:ln w="3175">
            <a:miter lim="400000"/>
          </a:ln>
        </p:spPr>
      </p:pic>
      <p:sp>
        <p:nvSpPr>
          <p:cNvPr id="6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El límite de WIP obliga a termin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 límite de WIP obliga a terminar</a:t>
            </a:r>
          </a:p>
        </p:txBody>
      </p:sp>
      <p:sp>
        <p:nvSpPr>
          <p:cNvPr id="677" name="Frase importante en Kanba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Frase importante en Kanban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El límite de WIP obliga al equipo a centrarse en terminar tareas antes de poder acometer nuevas</a:t>
            </a:r>
          </a:p>
        </p:txBody>
      </p:sp>
      <p:grpSp>
        <p:nvGrpSpPr>
          <p:cNvPr id="680" name="Agrupar"/>
          <p:cNvGrpSpPr/>
          <p:nvPr/>
        </p:nvGrpSpPr>
        <p:grpSpPr>
          <a:xfrm>
            <a:off x="2844101" y="3335858"/>
            <a:ext cx="12858751" cy="2753322"/>
            <a:chOff x="0" y="0"/>
            <a:chExt cx="12858750" cy="2753320"/>
          </a:xfrm>
        </p:grpSpPr>
        <p:sp>
          <p:nvSpPr>
            <p:cNvPr id="678" name="Rectángulo"/>
            <p:cNvSpPr/>
            <p:nvPr/>
          </p:nvSpPr>
          <p:spPr>
            <a:xfrm>
              <a:off x="0" y="0"/>
              <a:ext cx="12858750" cy="2753321"/>
            </a:xfrm>
            <a:prstGeom prst="rect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>
              <a:outerShdw sx="100000" sy="100000" kx="0" ky="0" algn="b" rotWithShape="0" blurRad="114300" dist="0" dir="5400000">
                <a:srgbClr val="000000">
                  <a:alpha val="50000"/>
                </a:srgbClr>
              </a:outerShdw>
            </a:effectLst>
          </p:spPr>
          <p:txBody>
            <a:bodyPr wrap="square" lIns="59531" tIns="59531" rIns="59531" bIns="59531" numCol="1" anchor="ctr">
              <a:noAutofit/>
            </a:bodyPr>
            <a:lstStyle/>
            <a:p>
              <a:pPr algn="ctr"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64529" dir="2700000">
                      <a:srgbClr val="000000">
                        <a:alpha val="48275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 Light"/>
                </a:defRPr>
              </a:pPr>
            </a:p>
          </p:txBody>
        </p:sp>
        <p:sp>
          <p:nvSpPr>
            <p:cNvPr id="679" name="Stop starting, start finishing"/>
            <p:cNvSpPr txBox="1"/>
            <p:nvPr/>
          </p:nvSpPr>
          <p:spPr>
            <a:xfrm>
              <a:off x="454222" y="680960"/>
              <a:ext cx="11950734" cy="104909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9531" tIns="59531" rIns="59531" bIns="59531" numCol="1" anchor="ctr">
              <a:spAutoFit/>
            </a:bodyPr>
            <a:lstStyle>
              <a:lvl1pPr algn="ctr">
                <a:defRPr sz="5800">
                  <a:solidFill>
                    <a:srgbClr val="FFFFFF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/>
              <a:r>
                <a:t>Stop starting, start finishing</a:t>
              </a:r>
            </a:p>
          </p:txBody>
        </p:sp>
      </p:grpSp>
      <p:sp>
        <p:nvSpPr>
          <p:cNvPr id="68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3. Medir y optimizar el flujo (tiempo medio de terminación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4536"/>
            </a:lvl1pPr>
          </a:lstStyle>
          <a:p>
            <a:pPr/>
            <a:r>
              <a:t>3. Medir y optimizar el flujo (tiempo medio de terminación)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Diagrama de fujo acumulativo"/>
          <p:cNvSpPr txBox="1"/>
          <p:nvPr/>
        </p:nvSpPr>
        <p:spPr>
          <a:xfrm>
            <a:off x="11182726" y="10454027"/>
            <a:ext cx="5107004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2200"/>
            </a:lvl1pPr>
          </a:lstStyle>
          <a:p>
            <a:pPr/>
            <a:r>
              <a:t>Diagrama de fujo acumulativo</a:t>
            </a:r>
          </a:p>
        </p:txBody>
      </p:sp>
      <p:sp>
        <p:nvSpPr>
          <p:cNvPr id="686" name="Henrik Kniberg, Lean from the Trenches"/>
          <p:cNvSpPr txBox="1"/>
          <p:nvPr/>
        </p:nvSpPr>
        <p:spPr>
          <a:xfrm>
            <a:off x="11771774" y="5659968"/>
            <a:ext cx="5107004" cy="454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2200"/>
            </a:lvl1pPr>
          </a:lstStyle>
          <a:p>
            <a:pPr/>
            <a:r>
              <a:t>Henrik Kniberg, Lean from the Trenches</a:t>
            </a:r>
          </a:p>
        </p:txBody>
      </p:sp>
      <p:sp>
        <p:nvSpPr>
          <p:cNvPr id="687" name="Tiempo medio de terminación (cycle time o lead tim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Tiempo medio de terminación (cycle time o lead time)</a:t>
            </a:r>
          </a:p>
        </p:txBody>
      </p:sp>
      <p:sp>
        <p:nvSpPr>
          <p:cNvPr id="688" name="Tiempo medio que tarda un ítem de trabajo en ser procesado en cada paso…"/>
          <p:cNvSpPr txBox="1"/>
          <p:nvPr>
            <p:ph type="body" sz="half" idx="1"/>
          </p:nvPr>
        </p:nvSpPr>
        <p:spPr>
          <a:xfrm>
            <a:off x="1015562" y="2172874"/>
            <a:ext cx="7777331" cy="7783848"/>
          </a:xfrm>
          <a:prstGeom prst="rect">
            <a:avLst/>
          </a:prstGeom>
        </p:spPr>
        <p:txBody>
          <a:bodyPr/>
          <a:lstStyle/>
          <a:p>
            <a:pPr/>
            <a:r>
              <a:t>Tiempo medio que tarda un ítem de trabajo en ser procesado en cada paso</a:t>
            </a:r>
          </a:p>
          <a:p>
            <a:pPr/>
            <a:r>
              <a:t>Equivalente al número de ítems terminados por unidad de tiempo</a:t>
            </a:r>
          </a:p>
          <a:p>
            <a:pPr/>
            <a:r>
              <a:t>Se suele analizar su evolución a lo largo del proyecto usando lo que se denomina diagrama de flujo acumulativo</a:t>
            </a:r>
          </a:p>
          <a:p>
            <a:pPr/>
            <a:r>
              <a:t>Su cálculo es muy sencillo: basta una hoja de cálculo (o incluso una pizarra)</a:t>
            </a:r>
          </a:p>
        </p:txBody>
      </p:sp>
      <p:sp>
        <p:nvSpPr>
          <p:cNvPr id="68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7563" y="2606894"/>
            <a:ext cx="7777331" cy="2901004"/>
          </a:xfrm>
          <a:prstGeom prst="rect">
            <a:avLst/>
          </a:prstGeom>
          <a:ln w="3175">
            <a:miter lim="400000"/>
          </a:ln>
        </p:spPr>
      </p:pic>
      <p:pic>
        <p:nvPicPr>
          <p:cNvPr id="69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9331" y="6538002"/>
            <a:ext cx="5833797" cy="403556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90"/>
                                        </p:tgtEl>
                                      </p:cBhvr>
                                      <p:by x="206110" y="20611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51106 0.069596" origin="layout" pathEditMode="relative">
                                      <p:cBhvr>
                                        <p:cTn id="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mph" nodeType="click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90"/>
                                        </p:tgtEl>
                                      </p:cBhvr>
                                      <p:by x="47833" y="4783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251106 0.069596 L 0.000000 0.000000" origin="layout" pathEditMode="relative">
                                      <p:cBhvr>
                                        <p:cTn id="16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mph" nodeType="click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691"/>
                                        </p:tgtEl>
                                      </p:cBhvr>
                                      <p:by x="181632" y="18163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10439 -0.217934" origin="layout" pathEditMode="relative">
                                      <p:cBhvr>
                                        <p:cTn id="23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click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691"/>
                                        </p:tgtEl>
                                      </p:cBhvr>
                                      <p:by x="53263" y="5326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210439 -0.217934 L -0.000000 0.000000" origin="layout" pathEditMode="relative">
                                      <p:cBhvr>
                                        <p:cTn id="30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1" grpId="5"/>
      <p:bldP build="whole" bldLvl="1" animBg="1" rev="0" advAuto="0" spid="691" grpId="7"/>
      <p:bldP build="whole" bldLvl="1" animBg="1" rev="0" advAuto="0" spid="690" grpId="1"/>
      <p:bldP build="whole" bldLvl="1" animBg="1" rev="0" advAuto="0" spid="690" grpId="3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adena de val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Cadena de valor</a:t>
            </a:r>
          </a:p>
        </p:txBody>
      </p:sp>
      <p:sp>
        <p:nvSpPr>
          <p:cNvPr id="694" name="La definición de la cadena de valor (value chain) por la que pasan los ítems de trabajo es importante tanto para analizar el flujo y detectar cuellos de botell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definición de la cadena de valor (</a:t>
            </a:r>
            <a:r>
              <a:rPr i="1"/>
              <a:t>value chain)</a:t>
            </a:r>
            <a:r>
              <a:t> por la que pasan los ítems de trabajo es importante tanto para analizar el flujo y detectar cuellos de botella</a:t>
            </a:r>
          </a:p>
        </p:txBody>
      </p:sp>
      <p:pic>
        <p:nvPicPr>
          <p:cNvPr id="69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8839" y="3981204"/>
            <a:ext cx="10551915" cy="4167188"/>
          </a:xfrm>
          <a:prstGeom prst="rect">
            <a:avLst/>
          </a:prstGeom>
          <a:ln w="3175">
            <a:miter lim="400000"/>
          </a:ln>
        </p:spPr>
      </p:pic>
      <p:sp>
        <p:nvSpPr>
          <p:cNvPr id="696" name="Henrik Kniberg &amp; Mattias Skarin, Kanban and Scrum, InfoQ"/>
          <p:cNvSpPr txBox="1"/>
          <p:nvPr/>
        </p:nvSpPr>
        <p:spPr>
          <a:xfrm>
            <a:off x="4918409" y="8688116"/>
            <a:ext cx="7532043" cy="454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9531" tIns="59531" rIns="59531" bIns="59531" anchor="ctr">
            <a:spAutoFit/>
          </a:bodyPr>
          <a:lstStyle>
            <a:lvl1pPr algn="ctr">
              <a:defRPr i="1" sz="2200"/>
            </a:lvl1pPr>
          </a:lstStyle>
          <a:p>
            <a:pPr/>
            <a:r>
              <a:t>Henrik Kniberg &amp; Mattias Skarin, Kanban and Scrum, InfoQ</a:t>
            </a:r>
          </a:p>
        </p:txBody>
      </p:sp>
      <p:sp>
        <p:nvSpPr>
          <p:cNvPr id="697" name="Eficiencia…"/>
          <p:cNvSpPr txBox="1"/>
          <p:nvPr/>
        </p:nvSpPr>
        <p:spPr>
          <a:xfrm>
            <a:off x="14283574" y="5805015"/>
            <a:ext cx="1895062" cy="1104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648" tIns="44648" rIns="44648" bIns="44648" anchor="ctr">
            <a:spAutoFit/>
          </a:bodyPr>
          <a:lstStyle/>
          <a:p>
            <a:pPr>
              <a:lnSpc>
                <a:spcPct val="80000"/>
              </a:lnSpc>
              <a:defRPr sz="1800">
                <a:solidFill>
                  <a:srgbClr val="FF2600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Eficiencia</a:t>
            </a:r>
          </a:p>
          <a:p>
            <a:pPr>
              <a:lnSpc>
                <a:spcPct val="80000"/>
              </a:lnSpc>
              <a:defRPr sz="1800">
                <a:solidFill>
                  <a:srgbClr val="FF2600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del ciclo de</a:t>
            </a:r>
          </a:p>
          <a:p>
            <a:pPr>
              <a:lnSpc>
                <a:spcPct val="80000"/>
              </a:lnSpc>
              <a:defRPr sz="1800">
                <a:solidFill>
                  <a:srgbClr val="FF2600"/>
                </a:solidFill>
                <a:latin typeface="Chalkduster"/>
                <a:ea typeface="Chalkduster"/>
                <a:cs typeface="Chalkduster"/>
                <a:sym typeface="Chalkduster"/>
              </a:defRPr>
            </a:pPr>
            <a:r>
              <a:t>proceso</a:t>
            </a:r>
          </a:p>
        </p:txBody>
      </p:sp>
      <p:sp>
        <p:nvSpPr>
          <p:cNvPr id="698" name="Línea"/>
          <p:cNvSpPr/>
          <p:nvPr/>
        </p:nvSpPr>
        <p:spPr>
          <a:xfrm flipH="1" rot="5400000">
            <a:off x="14289924" y="6681779"/>
            <a:ext cx="596418" cy="89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26" h="20694" fill="norm" stroke="1" extrusionOk="0">
                <a:moveTo>
                  <a:pt x="544" y="20694"/>
                </a:moveTo>
                <a:cubicBezTo>
                  <a:pt x="544" y="20694"/>
                  <a:pt x="-2474" y="12979"/>
                  <a:pt x="5711" y="4221"/>
                </a:cubicBezTo>
                <a:cubicBezTo>
                  <a:pt x="10502" y="-906"/>
                  <a:pt x="19126" y="75"/>
                  <a:pt x="19126" y="75"/>
                </a:cubicBezTo>
              </a:path>
            </a:pathLst>
          </a:custGeom>
          <a:ln w="38100">
            <a:solidFill>
              <a:srgbClr val="0433FF"/>
            </a:solidFill>
            <a:miter lim="400000"/>
            <a:headEnd type="triangle"/>
          </a:ln>
        </p:spPr>
        <p:txBody>
          <a:bodyPr lIns="59531" tIns="59531" rIns="59531" bIns="59531" anchor="ctr"/>
          <a:lstStyle/>
          <a:p>
            <a:pPr algn="ctr" defTabSz="684609">
              <a:defRPr sz="4800">
                <a:solidFill>
                  <a:srgbClr val="FFFFFF"/>
                </a:solidFill>
                <a:effectLst>
                  <a:outerShdw sx="100000" sy="100000" kx="0" ky="0" algn="b" rotWithShape="0" blurRad="38100" dist="64529" dir="2700000">
                    <a:srgbClr val="000000">
                      <a:alpha val="48275"/>
                    </a:srgbClr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</a:p>
        </p:txBody>
      </p:sp>
      <p:sp>
        <p:nvSpPr>
          <p:cNvPr id="6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Resumen prácticas Kanb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Resumen prácticas Kanban</a:t>
            </a:r>
          </a:p>
        </p:txBody>
      </p:sp>
      <p:sp>
        <p:nvSpPr>
          <p:cNvPr id="702" name="Visualizar el flujo de trabaj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SzPct val="100000"/>
              <a:buAutoNum type="arabicPeriod" startAt="1"/>
            </a:pPr>
            <a:r>
              <a:t>Visualizar el flujo de trabajo</a:t>
            </a:r>
          </a:p>
          <a:p>
            <a:pPr lvl="1">
              <a:buSzPct val="100000"/>
              <a:buAutoNum type="arabicPeriod" startAt="1"/>
            </a:pPr>
            <a:r>
              <a:t>Limitar el </a:t>
            </a:r>
            <a:r>
              <a:rPr i="1"/>
              <a:t>Work In Progress</a:t>
            </a:r>
          </a:p>
          <a:p>
            <a:pPr lvl="1">
              <a:buSzPct val="100000"/>
              <a:buAutoNum type="arabicPeriod" startAt="1"/>
            </a:pPr>
            <a:r>
              <a:t>Medir y optimizar el flujo (el tiempo de ciclo o </a:t>
            </a:r>
            <a:r>
              <a:rPr i="1"/>
              <a:t>lead time</a:t>
            </a:r>
            <a:r>
              <a:t>)</a:t>
            </a:r>
            <a:br/>
          </a:p>
          <a:p>
            <a:pPr lvl="1">
              <a:buSzPct val="100000"/>
              <a:buAutoNum type="arabicPeriod" startAt="1"/>
            </a:pPr>
            <a:r>
              <a:t>Hacer explícitas las políticas</a:t>
            </a:r>
          </a:p>
          <a:p>
            <a:pPr lvl="2"/>
            <a:r>
              <a:rPr i="1"/>
              <a:t>Definition of Done </a:t>
            </a:r>
            <a:r>
              <a:t>(Definición de Hecho)</a:t>
            </a:r>
          </a:p>
          <a:p>
            <a:pPr lvl="2"/>
            <a:r>
              <a:rPr i="1"/>
              <a:t>Classes of Service </a:t>
            </a:r>
            <a:r>
              <a:t>(Clases de servicios)</a:t>
            </a:r>
          </a:p>
          <a:p>
            <a:pPr lvl="2"/>
            <a:r>
              <a:rPr i="1"/>
              <a:t>Service Level Agreement </a:t>
            </a:r>
            <a:r>
              <a:t>(Acuerdos de nivel de servicios)</a:t>
            </a:r>
            <a:br/>
          </a:p>
          <a:p>
            <a:pPr lvl="1">
              <a:buSzPct val="100000"/>
              <a:buAutoNum type="arabicPeriod" startAt="1"/>
            </a:pPr>
            <a:r>
              <a:t>Retroalimentación y mejora continua</a:t>
            </a:r>
          </a:p>
          <a:p>
            <a:pPr lvl="2"/>
            <a:r>
              <a:t>Ritmo y cadencia</a:t>
            </a:r>
          </a:p>
          <a:p>
            <a:pPr lvl="2"/>
            <a:r>
              <a:rPr i="1"/>
              <a:t>Daily Standups </a:t>
            </a:r>
            <a:r>
              <a:t>(Reuniones diarias)</a:t>
            </a:r>
          </a:p>
          <a:p>
            <a:pPr lvl="2"/>
            <a:r>
              <a:t>Retrospectivas</a:t>
            </a:r>
          </a:p>
        </p:txBody>
      </p:sp>
      <p:sp>
        <p:nvSpPr>
          <p:cNvPr id="7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Bibliografí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Bibliografía</a:t>
            </a:r>
          </a:p>
        </p:txBody>
      </p:sp>
      <p:sp>
        <p:nvSpPr>
          <p:cNvPr id="706" name="Libros básicos…"/>
          <p:cNvSpPr txBox="1"/>
          <p:nvPr>
            <p:ph type="body" idx="1"/>
          </p:nvPr>
        </p:nvSpPr>
        <p:spPr>
          <a:xfrm>
            <a:off x="1015562" y="2172874"/>
            <a:ext cx="11064696" cy="7783848"/>
          </a:xfrm>
          <a:prstGeom prst="rect">
            <a:avLst/>
          </a:prstGeom>
        </p:spPr>
        <p:txBody>
          <a:bodyPr/>
          <a:lstStyle/>
          <a:p>
            <a:pPr lvl="1"/>
            <a:r>
              <a:t>Libros básicos</a:t>
            </a:r>
          </a:p>
          <a:p>
            <a:pPr lvl="2"/>
            <a:r>
              <a:t>Marcus Hammarberg, Joakim Sunden, </a:t>
            </a:r>
            <a:r>
              <a:rPr i="1"/>
              <a:t>Kanban in Action</a:t>
            </a:r>
          </a:p>
          <a:p>
            <a:pPr lvl="2"/>
          </a:p>
          <a:p>
            <a:pPr lvl="1"/>
            <a:r>
              <a:t>Libros avanzados</a:t>
            </a:r>
          </a:p>
          <a:p>
            <a:pPr lvl="2"/>
            <a:r>
              <a:t>Mike Burrows, Kanban from the inside</a:t>
            </a:r>
          </a:p>
          <a:p>
            <a:pPr lvl="2"/>
            <a:r>
              <a:t>David J. Anderson, Kanban</a:t>
            </a:r>
          </a:p>
        </p:txBody>
      </p:sp>
      <p:sp>
        <p:nvSpPr>
          <p:cNvPr id="70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8" name="pasted-image.tif" descr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9921" y="816258"/>
            <a:ext cx="3302001" cy="4127501"/>
          </a:xfrm>
          <a:prstGeom prst="rect">
            <a:avLst/>
          </a:prstGeom>
          <a:ln w="3175">
            <a:miter lim="400000"/>
          </a:ln>
        </p:spPr>
      </p:pic>
      <p:pic>
        <p:nvPicPr>
          <p:cNvPr id="709" name="51DeoM263VL._SL500_AA300_.png" descr="51DeoM263VL._SL500_AA300_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05706" y="5862818"/>
            <a:ext cx="4127501" cy="4127501"/>
          </a:xfrm>
          <a:prstGeom prst="rect">
            <a:avLst/>
          </a:prstGeom>
          <a:ln w="3175">
            <a:miter lim="400000"/>
          </a:ln>
        </p:spPr>
      </p:pic>
      <p:pic>
        <p:nvPicPr>
          <p:cNvPr id="710" name="51dF6BUA-8L._SX331_BO1,204,203,200_.jpg" descr="51dF6BUA-8L._SX331_BO1,204,203,200_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3425" y="6016383"/>
            <a:ext cx="3175001" cy="475773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anban in a nutsh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Kanban in a nutshell</a:t>
            </a:r>
          </a:p>
        </p:txBody>
      </p:sp>
      <p:sp>
        <p:nvSpPr>
          <p:cNvPr id="200" name="Visualizar el flujo de trabaj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Visualizar</a:t>
            </a:r>
            <a:r>
              <a:t> el </a:t>
            </a:r>
            <a:r>
              <a:rPr b="1"/>
              <a:t>flujo de trabajo</a:t>
            </a:r>
          </a:p>
          <a:p>
            <a:pPr lvl="1">
              <a:buSzPct val="100000"/>
              <a:buAutoNum type="arabicPeriod" startAt="1"/>
            </a:pPr>
            <a:r>
              <a:t>Dividir el trabajo en </a:t>
            </a:r>
            <a:br/>
            <a:r>
              <a:rPr b="1"/>
              <a:t>pequeñas partes</a:t>
            </a:r>
            <a:r>
              <a:t>, escribir </a:t>
            </a:r>
            <a:br/>
            <a:r>
              <a:t>cada elemento en una </a:t>
            </a:r>
            <a:br/>
            <a:r>
              <a:t>tarjeta y ponerla en un </a:t>
            </a:r>
            <a:br/>
            <a:r>
              <a:t>tablero</a:t>
            </a:r>
          </a:p>
          <a:p>
            <a:pPr lvl="1">
              <a:buSzPct val="100000"/>
              <a:buAutoNum type="arabicPeriod" startAt="1"/>
            </a:pPr>
            <a:r>
              <a:t>Crear un </a:t>
            </a:r>
            <a:r>
              <a:rPr b="1"/>
              <a:t>tablero</a:t>
            </a:r>
            <a:r>
              <a:t> compartido</a:t>
            </a:r>
            <a:br/>
            <a:r>
              <a:t>por el equipo, dividido en columnas </a:t>
            </a:r>
            <a:br/>
            <a:r>
              <a:t>que identifican en qué parte </a:t>
            </a:r>
            <a:br/>
            <a:r>
              <a:t>del flujo de trabajo se encuentra el elemento</a:t>
            </a:r>
          </a:p>
          <a:p>
            <a:pPr/>
            <a:r>
              <a:rPr b="1"/>
              <a:t>Limitar el WIP</a:t>
            </a:r>
            <a:r>
              <a:t> (</a:t>
            </a:r>
            <a:r>
              <a:rPr i="1"/>
              <a:t>Work In Progress</a:t>
            </a:r>
            <a:r>
              <a:t>, trabajo en progreso): asignar un límite al número de elementos que puede haber en cada estado del flujo de trabajo</a:t>
            </a:r>
          </a:p>
          <a:p>
            <a:pPr/>
            <a:r>
              <a:t>Medir el </a:t>
            </a:r>
            <a:r>
              <a:rPr b="1"/>
              <a:t>tiempo medio de terminación de un elemento</a:t>
            </a:r>
            <a:r>
              <a:t> (llamado </a:t>
            </a:r>
            <a:r>
              <a:rPr i="1"/>
              <a:t>lead time</a:t>
            </a:r>
            <a:r>
              <a:t> o </a:t>
            </a:r>
            <a:r>
              <a:rPr i="1"/>
              <a:t>cycle time</a:t>
            </a:r>
            <a:r>
              <a:t>) y optimizar el proceso para hacerlo tan pequeño y predecible como sea posible</a:t>
            </a:r>
          </a:p>
        </p:txBody>
      </p:sp>
      <p:grpSp>
        <p:nvGrpSpPr>
          <p:cNvPr id="203" name="Agrupar"/>
          <p:cNvGrpSpPr/>
          <p:nvPr/>
        </p:nvGrpSpPr>
        <p:grpSpPr>
          <a:xfrm>
            <a:off x="8436679" y="1341343"/>
            <a:ext cx="8256780" cy="4483555"/>
            <a:chOff x="0" y="0"/>
            <a:chExt cx="8256778" cy="4483554"/>
          </a:xfrm>
        </p:grpSpPr>
        <p:pic>
          <p:nvPicPr>
            <p:cNvPr id="201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56779" cy="406300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02" name="© Henrik Kniberg"/>
            <p:cNvSpPr txBox="1"/>
            <p:nvPr/>
          </p:nvSpPr>
          <p:spPr>
            <a:xfrm>
              <a:off x="3001513" y="4029414"/>
              <a:ext cx="2272247" cy="45414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9531" tIns="59531" rIns="59531" bIns="59531" numCol="1" anchor="ctr">
              <a:spAutoFit/>
            </a:bodyPr>
            <a:lstStyle>
              <a:lvl1pPr algn="ctr">
                <a:defRPr i="1" sz="2200"/>
              </a:lvl1pPr>
            </a:lstStyle>
            <a:p>
              <a:pPr/>
              <a:r>
                <a:t>© Henrik Kniberg</a:t>
              </a:r>
            </a:p>
          </p:txBody>
        </p:sp>
      </p:grpSp>
      <p:sp>
        <p:nvSpPr>
          <p:cNvPr id="204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03"/>
                                        </p:tgtEl>
                                      </p:cBhvr>
                                      <p:by x="175994" y="17599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65318 0.241168" origin="layout" pathEditMode="relative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374" y="1116210"/>
            <a:ext cx="14319251" cy="1220392"/>
          </a:xfrm>
          <a:prstGeom prst="rect">
            <a:avLst/>
          </a:prstGeom>
          <a:ln w="3175">
            <a:miter lim="400000"/>
          </a:ln>
        </p:spPr>
      </p:pic>
      <p:sp>
        <p:nvSpPr>
          <p:cNvPr id="209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0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0445" y="468808"/>
            <a:ext cx="5435255" cy="110579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374" y="1116210"/>
            <a:ext cx="14319251" cy="1220392"/>
          </a:xfrm>
          <a:prstGeom prst="rect">
            <a:avLst/>
          </a:prstGeom>
          <a:ln w="3175">
            <a:miter lim="400000"/>
          </a:ln>
        </p:spPr>
      </p:pic>
      <p:pic>
        <p:nvPicPr>
          <p:cNvPr id="21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9937" y="2500312"/>
            <a:ext cx="4570737" cy="6429376"/>
          </a:xfrm>
          <a:prstGeom prst="rect">
            <a:avLst/>
          </a:prstGeom>
          <a:ln w="3175">
            <a:miter lim="400000"/>
          </a:ln>
        </p:spPr>
      </p:pic>
      <p:sp>
        <p:nvSpPr>
          <p:cNvPr id="216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1148" y="2195214"/>
            <a:ext cx="3452814" cy="702468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374" y="1116210"/>
            <a:ext cx="14319251" cy="1220392"/>
          </a:xfrm>
          <a:prstGeom prst="rect">
            <a:avLst/>
          </a:prstGeom>
          <a:ln w="3175">
            <a:miter lim="400000"/>
          </a:ln>
        </p:spPr>
      </p:pic>
      <p:pic>
        <p:nvPicPr>
          <p:cNvPr id="22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1148" y="2195214"/>
            <a:ext cx="3452814" cy="7024689"/>
          </a:xfrm>
          <a:prstGeom prst="rect">
            <a:avLst/>
          </a:prstGeom>
          <a:ln w="3175">
            <a:miter lim="400000"/>
          </a:ln>
        </p:spPr>
      </p:pic>
      <p:pic>
        <p:nvPicPr>
          <p:cNvPr id="22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7046" y="2857500"/>
            <a:ext cx="4003478" cy="5245296"/>
          </a:xfrm>
          <a:prstGeom prst="rect">
            <a:avLst/>
          </a:prstGeom>
          <a:ln w="3175">
            <a:miter lim="400000"/>
          </a:ln>
        </p:spPr>
      </p:pic>
      <p:sp>
        <p:nvSpPr>
          <p:cNvPr id="224" name="Número de diapositiva"/>
          <p:cNvSpPr txBox="1"/>
          <p:nvPr>
            <p:ph type="sldNum" sz="quarter" idx="2"/>
          </p:nvPr>
        </p:nvSpPr>
        <p:spPr>
          <a:xfrm>
            <a:off x="17555418" y="10711115"/>
            <a:ext cx="204592" cy="2806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13921" y="2291953"/>
            <a:ext cx="1905001" cy="267964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Medium"/>
        <a:ea typeface="Helvetica Neue Medium"/>
        <a:cs typeface="Helvetica Neue Medium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64529" dir="2700000">
                <a:srgbClr val="000000">
                  <a:alpha val="48275"/>
                </a:srgbClr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